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326" r:id="rId3"/>
    <p:sldId id="306" r:id="rId4"/>
    <p:sldId id="328" r:id="rId5"/>
    <p:sldId id="329" r:id="rId6"/>
    <p:sldId id="331" r:id="rId7"/>
    <p:sldId id="330" r:id="rId8"/>
    <p:sldId id="298" r:id="rId9"/>
    <p:sldId id="315" r:id="rId10"/>
  </p:sldIdLst>
  <p:sldSz cx="9144000" cy="5715000" type="screen16x10"/>
  <p:notesSz cx="6858000" cy="9144000"/>
  <p:defaultTextStyle>
    <a:defPPr>
      <a:defRPr lang="en-US"/>
    </a:defPPr>
    <a:lvl1pPr marL="0" algn="l" defTabSz="713018" rtl="0" eaLnBrk="1" latinLnBrk="0" hangingPunct="1">
      <a:defRPr sz="1404" kern="1200">
        <a:solidFill>
          <a:schemeClr val="tx1"/>
        </a:solidFill>
        <a:latin typeface="+mn-lt"/>
        <a:ea typeface="+mn-ea"/>
        <a:cs typeface="+mn-cs"/>
      </a:defRPr>
    </a:lvl1pPr>
    <a:lvl2pPr marL="356510" algn="l" defTabSz="713018" rtl="0" eaLnBrk="1" latinLnBrk="0" hangingPunct="1">
      <a:defRPr sz="1404" kern="1200">
        <a:solidFill>
          <a:schemeClr val="tx1"/>
        </a:solidFill>
        <a:latin typeface="+mn-lt"/>
        <a:ea typeface="+mn-ea"/>
        <a:cs typeface="+mn-cs"/>
      </a:defRPr>
    </a:lvl2pPr>
    <a:lvl3pPr marL="713018" algn="l" defTabSz="713018" rtl="0" eaLnBrk="1" latinLnBrk="0" hangingPunct="1">
      <a:defRPr sz="1404" kern="1200">
        <a:solidFill>
          <a:schemeClr val="tx1"/>
        </a:solidFill>
        <a:latin typeface="+mn-lt"/>
        <a:ea typeface="+mn-ea"/>
        <a:cs typeface="+mn-cs"/>
      </a:defRPr>
    </a:lvl3pPr>
    <a:lvl4pPr marL="1069528" algn="l" defTabSz="713018" rtl="0" eaLnBrk="1" latinLnBrk="0" hangingPunct="1">
      <a:defRPr sz="1404" kern="1200">
        <a:solidFill>
          <a:schemeClr val="tx1"/>
        </a:solidFill>
        <a:latin typeface="+mn-lt"/>
        <a:ea typeface="+mn-ea"/>
        <a:cs typeface="+mn-cs"/>
      </a:defRPr>
    </a:lvl4pPr>
    <a:lvl5pPr marL="1426036" algn="l" defTabSz="713018" rtl="0" eaLnBrk="1" latinLnBrk="0" hangingPunct="1">
      <a:defRPr sz="1404" kern="1200">
        <a:solidFill>
          <a:schemeClr val="tx1"/>
        </a:solidFill>
        <a:latin typeface="+mn-lt"/>
        <a:ea typeface="+mn-ea"/>
        <a:cs typeface="+mn-cs"/>
      </a:defRPr>
    </a:lvl5pPr>
    <a:lvl6pPr marL="1782545" algn="l" defTabSz="713018" rtl="0" eaLnBrk="1" latinLnBrk="0" hangingPunct="1">
      <a:defRPr sz="1404" kern="1200">
        <a:solidFill>
          <a:schemeClr val="tx1"/>
        </a:solidFill>
        <a:latin typeface="+mn-lt"/>
        <a:ea typeface="+mn-ea"/>
        <a:cs typeface="+mn-cs"/>
      </a:defRPr>
    </a:lvl6pPr>
    <a:lvl7pPr marL="2139054" algn="l" defTabSz="713018" rtl="0" eaLnBrk="1" latinLnBrk="0" hangingPunct="1">
      <a:defRPr sz="1404" kern="1200">
        <a:solidFill>
          <a:schemeClr val="tx1"/>
        </a:solidFill>
        <a:latin typeface="+mn-lt"/>
        <a:ea typeface="+mn-ea"/>
        <a:cs typeface="+mn-cs"/>
      </a:defRPr>
    </a:lvl7pPr>
    <a:lvl8pPr marL="2495563" algn="l" defTabSz="713018" rtl="0" eaLnBrk="1" latinLnBrk="0" hangingPunct="1">
      <a:defRPr sz="1404" kern="1200">
        <a:solidFill>
          <a:schemeClr val="tx1"/>
        </a:solidFill>
        <a:latin typeface="+mn-lt"/>
        <a:ea typeface="+mn-ea"/>
        <a:cs typeface="+mn-cs"/>
      </a:defRPr>
    </a:lvl8pPr>
    <a:lvl9pPr marL="2852073" algn="l" defTabSz="713018"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2" userDrawn="1">
          <p15:clr>
            <a:srgbClr val="A4A3A4"/>
          </p15:clr>
        </p15:guide>
        <p15:guide id="2" orient="horz" pos="1755" userDrawn="1">
          <p15:clr>
            <a:srgbClr val="A4A3A4"/>
          </p15:clr>
        </p15:guide>
        <p15:guide id="3" pos="2880" userDrawn="1">
          <p15:clr>
            <a:srgbClr val="A4A3A4"/>
          </p15:clr>
        </p15:guide>
        <p15:guide id="4" userDrawn="1">
          <p15:clr>
            <a:srgbClr val="A4A3A4"/>
          </p15:clr>
        </p15:guide>
        <p15:guide id="5" orient="horz" pos="6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3"/>
    <a:srgbClr val="C1E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0" autoAdjust="0"/>
    <p:restoredTop sz="96325" autoAdjust="0"/>
  </p:normalViewPr>
  <p:slideViewPr>
    <p:cSldViewPr snapToGrid="0">
      <p:cViewPr varScale="1">
        <p:scale>
          <a:sx n="148" d="100"/>
          <a:sy n="148" d="100"/>
        </p:scale>
        <p:origin x="640" y="192"/>
      </p:cViewPr>
      <p:guideLst>
        <p:guide orient="horz" pos="462"/>
        <p:guide orient="horz" pos="1755"/>
        <p:guide pos="2880"/>
        <p:guide/>
        <p:guide orient="horz" pos="666"/>
      </p:guideLst>
    </p:cSldViewPr>
  </p:slideViewPr>
  <p:notesTextViewPr>
    <p:cViewPr>
      <p:scale>
        <a:sx n="1" d="1"/>
        <a:sy n="1" d="1"/>
      </p:scale>
      <p:origin x="0" y="0"/>
    </p:cViewPr>
  </p:notesTextViewPr>
  <p:notesViewPr>
    <p:cSldViewPr snapToGrid="0" showGuides="1">
      <p:cViewPr varScale="1">
        <p:scale>
          <a:sx n="96" d="100"/>
          <a:sy n="96"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7144-1CBB-4515-B696-16F63A0D6277}" type="datetimeFigureOut">
              <a:rPr lang="en-GB" smtClean="0"/>
              <a:t>04/11/2022</a:t>
            </a:fld>
            <a:endParaRPr lang="en-GB"/>
          </a:p>
        </p:txBody>
      </p:sp>
      <p:sp>
        <p:nvSpPr>
          <p:cNvPr id="4" name="Plassholder for lysbilde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259D-87B2-48A8-8896-0559A1CBD787}" type="slidenum">
              <a:rPr lang="en-GB" smtClean="0"/>
              <a:t>‹Nr.›</a:t>
            </a:fld>
            <a:endParaRPr lang="en-GB"/>
          </a:p>
        </p:txBody>
      </p:sp>
    </p:spTree>
    <p:extLst>
      <p:ext uri="{BB962C8B-B14F-4D97-AF65-F5344CB8AC3E}">
        <p14:creationId xmlns:p14="http://schemas.microsoft.com/office/powerpoint/2010/main" val="2322460102"/>
      </p:ext>
    </p:extLst>
  </p:cSld>
  <p:clrMap bg1="lt1" tx1="dk1" bg2="lt2" tx2="dk2" accent1="accent1" accent2="accent2" accent3="accent3" accent4="accent4" accent5="accent5" accent6="accent6" hlink="hlink" folHlink="folHlink"/>
  <p:notesStyle>
    <a:lvl1pPr marL="0" algn="l" defTabSz="713018" rtl="0" eaLnBrk="1" latinLnBrk="0" hangingPunct="1">
      <a:defRPr sz="936" kern="1200">
        <a:solidFill>
          <a:schemeClr val="tx1"/>
        </a:solidFill>
        <a:latin typeface="+mn-lt"/>
        <a:ea typeface="+mn-ea"/>
        <a:cs typeface="+mn-cs"/>
      </a:defRPr>
    </a:lvl1pPr>
    <a:lvl2pPr marL="356510" algn="l" defTabSz="713018" rtl="0" eaLnBrk="1" latinLnBrk="0" hangingPunct="1">
      <a:defRPr sz="936" kern="1200">
        <a:solidFill>
          <a:schemeClr val="tx1"/>
        </a:solidFill>
        <a:latin typeface="+mn-lt"/>
        <a:ea typeface="+mn-ea"/>
        <a:cs typeface="+mn-cs"/>
      </a:defRPr>
    </a:lvl2pPr>
    <a:lvl3pPr marL="713018" algn="l" defTabSz="713018" rtl="0" eaLnBrk="1" latinLnBrk="0" hangingPunct="1">
      <a:defRPr sz="936" kern="1200">
        <a:solidFill>
          <a:schemeClr val="tx1"/>
        </a:solidFill>
        <a:latin typeface="+mn-lt"/>
        <a:ea typeface="+mn-ea"/>
        <a:cs typeface="+mn-cs"/>
      </a:defRPr>
    </a:lvl3pPr>
    <a:lvl4pPr marL="1069528" algn="l" defTabSz="713018" rtl="0" eaLnBrk="1" latinLnBrk="0" hangingPunct="1">
      <a:defRPr sz="936" kern="1200">
        <a:solidFill>
          <a:schemeClr val="tx1"/>
        </a:solidFill>
        <a:latin typeface="+mn-lt"/>
        <a:ea typeface="+mn-ea"/>
        <a:cs typeface="+mn-cs"/>
      </a:defRPr>
    </a:lvl4pPr>
    <a:lvl5pPr marL="1426036" algn="l" defTabSz="713018" rtl="0" eaLnBrk="1" latinLnBrk="0" hangingPunct="1">
      <a:defRPr sz="936" kern="1200">
        <a:solidFill>
          <a:schemeClr val="tx1"/>
        </a:solidFill>
        <a:latin typeface="+mn-lt"/>
        <a:ea typeface="+mn-ea"/>
        <a:cs typeface="+mn-cs"/>
      </a:defRPr>
    </a:lvl5pPr>
    <a:lvl6pPr marL="1782545" algn="l" defTabSz="713018" rtl="0" eaLnBrk="1" latinLnBrk="0" hangingPunct="1">
      <a:defRPr sz="936" kern="1200">
        <a:solidFill>
          <a:schemeClr val="tx1"/>
        </a:solidFill>
        <a:latin typeface="+mn-lt"/>
        <a:ea typeface="+mn-ea"/>
        <a:cs typeface="+mn-cs"/>
      </a:defRPr>
    </a:lvl6pPr>
    <a:lvl7pPr marL="2139054" algn="l" defTabSz="713018" rtl="0" eaLnBrk="1" latinLnBrk="0" hangingPunct="1">
      <a:defRPr sz="936" kern="1200">
        <a:solidFill>
          <a:schemeClr val="tx1"/>
        </a:solidFill>
        <a:latin typeface="+mn-lt"/>
        <a:ea typeface="+mn-ea"/>
        <a:cs typeface="+mn-cs"/>
      </a:defRPr>
    </a:lvl7pPr>
    <a:lvl8pPr marL="2495563" algn="l" defTabSz="713018" rtl="0" eaLnBrk="1" latinLnBrk="0" hangingPunct="1">
      <a:defRPr sz="936" kern="1200">
        <a:solidFill>
          <a:schemeClr val="tx1"/>
        </a:solidFill>
        <a:latin typeface="+mn-lt"/>
        <a:ea typeface="+mn-ea"/>
        <a:cs typeface="+mn-cs"/>
      </a:defRPr>
    </a:lvl8pPr>
    <a:lvl9pPr marL="2852073" algn="l" defTabSz="713018"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9DA259D-87B2-48A8-8896-0559A1CBD787}" type="slidenum">
              <a:rPr lang="en-GB" smtClean="0"/>
              <a:t>3</a:t>
            </a:fld>
            <a:endParaRPr lang="en-GB"/>
          </a:p>
        </p:txBody>
      </p:sp>
    </p:spTree>
    <p:extLst>
      <p:ext uri="{BB962C8B-B14F-4D97-AF65-F5344CB8AC3E}">
        <p14:creationId xmlns:p14="http://schemas.microsoft.com/office/powerpoint/2010/main" val="98887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9DA259D-87B2-48A8-8896-0559A1CBD787}" type="slidenum">
              <a:rPr lang="en-GB" smtClean="0"/>
              <a:t>4</a:t>
            </a:fld>
            <a:endParaRPr lang="en-GB"/>
          </a:p>
        </p:txBody>
      </p:sp>
    </p:spTree>
    <p:extLst>
      <p:ext uri="{BB962C8B-B14F-4D97-AF65-F5344CB8AC3E}">
        <p14:creationId xmlns:p14="http://schemas.microsoft.com/office/powerpoint/2010/main" val="416373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9DA259D-87B2-48A8-8896-0559A1CBD787}" type="slidenum">
              <a:rPr lang="en-GB" smtClean="0"/>
              <a:t>5</a:t>
            </a:fld>
            <a:endParaRPr lang="en-GB"/>
          </a:p>
        </p:txBody>
      </p:sp>
    </p:spTree>
    <p:extLst>
      <p:ext uri="{BB962C8B-B14F-4D97-AF65-F5344CB8AC3E}">
        <p14:creationId xmlns:p14="http://schemas.microsoft.com/office/powerpoint/2010/main" val="21501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9DA259D-87B2-48A8-8896-0559A1CBD787}" type="slidenum">
              <a:rPr lang="en-GB" smtClean="0"/>
              <a:t>6</a:t>
            </a:fld>
            <a:endParaRPr lang="en-GB"/>
          </a:p>
        </p:txBody>
      </p:sp>
    </p:spTree>
    <p:extLst>
      <p:ext uri="{BB962C8B-B14F-4D97-AF65-F5344CB8AC3E}">
        <p14:creationId xmlns:p14="http://schemas.microsoft.com/office/powerpoint/2010/main" val="229983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9DA259D-87B2-48A8-8896-0559A1CBD787}" type="slidenum">
              <a:rPr lang="en-GB" smtClean="0"/>
              <a:t>7</a:t>
            </a:fld>
            <a:endParaRPr lang="en-GB"/>
          </a:p>
        </p:txBody>
      </p:sp>
    </p:spTree>
    <p:extLst>
      <p:ext uri="{BB962C8B-B14F-4D97-AF65-F5344CB8AC3E}">
        <p14:creationId xmlns:p14="http://schemas.microsoft.com/office/powerpoint/2010/main" val="361566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ight background">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621" y="2685288"/>
            <a:ext cx="6875587" cy="461665"/>
          </a:xfrm>
        </p:spPr>
        <p:txBody>
          <a:bodyPr wrap="square" lIns="0" tIns="0" rIns="0" bIns="0" anchor="ctr">
            <a:spAutoFit/>
          </a:bodyPr>
          <a:lstStyle>
            <a:lvl1pPr algn="l">
              <a:defRPr sz="3000"/>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7177082" y="5221701"/>
            <a:ext cx="1494831" cy="265457"/>
          </a:xfrm>
          <a:prstGeom prst="rect">
            <a:avLst/>
          </a:prstGeom>
        </p:spPr>
        <p:txBody>
          <a:bodyPr anchor="b">
            <a:spAutoFit/>
          </a:bodyPr>
          <a:lstStyle>
            <a:lvl1pPr>
              <a:defRPr sz="1125">
                <a:solidFill>
                  <a:schemeClr val="dk2"/>
                </a:solidFill>
              </a:defRPr>
            </a:lvl1pPr>
          </a:lstStyle>
          <a:p>
            <a:fld id="{D5906656-A9BE-4917-BFD7-16C60DDEE872}" type="datetime1">
              <a:rPr lang="nb-NO" smtClean="0"/>
              <a:t>04.11.2022</a:t>
            </a:fld>
            <a:endParaRPr lang="nb-NO" dirty="0"/>
          </a:p>
        </p:txBody>
      </p:sp>
      <p:sp>
        <p:nvSpPr>
          <p:cNvPr id="13" name="Plassholder for tekst 12"/>
          <p:cNvSpPr>
            <a:spLocks noGrp="1"/>
          </p:cNvSpPr>
          <p:nvPr>
            <p:ph type="body" sz="quarter" idx="13" hasCustomPrompt="1"/>
          </p:nvPr>
        </p:nvSpPr>
        <p:spPr>
          <a:xfrm>
            <a:off x="472620" y="5083757"/>
            <a:ext cx="1582730" cy="173124"/>
          </a:xfrm>
        </p:spPr>
        <p:txBody>
          <a:bodyPr anchor="b">
            <a:spAutoFit/>
          </a:bodyPr>
          <a:lstStyle>
            <a:lvl1pPr marL="0" indent="0">
              <a:buNone/>
              <a:defRPr b="1">
                <a:solidFill>
                  <a:schemeClr val="dk2"/>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472620" y="5314757"/>
            <a:ext cx="1582730" cy="173124"/>
          </a:xfrm>
        </p:spPr>
        <p:txBody>
          <a:bodyPr anchor="b">
            <a:spAutoFit/>
          </a:bodyPr>
          <a:lstStyle>
            <a:lvl1pPr marL="0" indent="0">
              <a:buNone/>
              <a:defRPr b="1">
                <a:solidFill>
                  <a:schemeClr val="dk2"/>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3825526" y="5080906"/>
            <a:ext cx="2538002" cy="173124"/>
          </a:xfrm>
        </p:spPr>
        <p:txBody>
          <a:bodyPr wrap="square" anchor="b">
            <a:spAutoFit/>
          </a:bodyPr>
          <a:lstStyle>
            <a:lvl1pPr marL="0" indent="0">
              <a:buNone/>
              <a:defRPr b="0">
                <a:solidFill>
                  <a:schemeClr val="dk2"/>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3825527" y="5314034"/>
            <a:ext cx="2538002" cy="173124"/>
          </a:xfrm>
        </p:spPr>
        <p:txBody>
          <a:bodyPr wrap="square" anchor="b">
            <a:spAutoFit/>
          </a:bodyPr>
          <a:lstStyle>
            <a:lvl1pPr marL="0" indent="0">
              <a:buNone/>
              <a:defRPr b="0">
                <a:solidFill>
                  <a:schemeClr val="dk2"/>
                </a:solidFill>
              </a:defRPr>
            </a:lvl1pPr>
          </a:lstStyle>
          <a:p>
            <a:pPr lvl="0"/>
            <a:r>
              <a:rPr lang="nb-NO" dirty="0"/>
              <a:t>Company</a:t>
            </a:r>
            <a:endParaRPr lang="en-GB" dirty="0"/>
          </a:p>
        </p:txBody>
      </p:sp>
      <p:pic>
        <p:nvPicPr>
          <p:cNvPr id="20" name="Bild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4000" cy="1005826"/>
          </a:xfrm>
          <a:prstGeom prst="rect">
            <a:avLst/>
          </a:prstGeom>
        </p:spPr>
      </p:pic>
    </p:spTree>
    <p:extLst>
      <p:ext uri="{BB962C8B-B14F-4D97-AF65-F5344CB8AC3E}">
        <p14:creationId xmlns:p14="http://schemas.microsoft.com/office/powerpoint/2010/main" val="184655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2153800" y="486890"/>
            <a:ext cx="6516545" cy="4630173"/>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472707" y="678887"/>
            <a:ext cx="1504198" cy="443817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8" name="Plassholder for tekst 8"/>
          <p:cNvSpPr>
            <a:spLocks noGrp="1"/>
          </p:cNvSpPr>
          <p:nvPr>
            <p:ph type="body" sz="quarter" idx="13" hasCustomPrompt="1"/>
          </p:nvPr>
        </p:nvSpPr>
        <p:spPr>
          <a:xfrm>
            <a:off x="472397" y="486890"/>
            <a:ext cx="1504198" cy="173124"/>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31086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diagram red">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2153800" y="486890"/>
            <a:ext cx="6516545" cy="4630173"/>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472707" y="678887"/>
            <a:ext cx="1504198" cy="443817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8" name="Plassholder for tekst 8"/>
          <p:cNvSpPr>
            <a:spLocks noGrp="1"/>
          </p:cNvSpPr>
          <p:nvPr>
            <p:ph type="body" sz="quarter" idx="13" hasCustomPrompt="1"/>
          </p:nvPr>
        </p:nvSpPr>
        <p:spPr>
          <a:xfrm>
            <a:off x="472397" y="486890"/>
            <a:ext cx="1504198" cy="173124"/>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92262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2153800" y="486890"/>
            <a:ext cx="6516545" cy="4630173"/>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472707" y="678887"/>
            <a:ext cx="1504198" cy="443817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3" hasCustomPrompt="1"/>
          </p:nvPr>
        </p:nvSpPr>
        <p:spPr>
          <a:xfrm>
            <a:off x="472397" y="486890"/>
            <a:ext cx="1504198" cy="173124"/>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7365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table red">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2153800" y="486890"/>
            <a:ext cx="6516545" cy="4630173"/>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472707" y="678887"/>
            <a:ext cx="1504198" cy="443817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3" hasCustomPrompt="1"/>
          </p:nvPr>
        </p:nvSpPr>
        <p:spPr>
          <a:xfrm>
            <a:off x="472397" y="486890"/>
            <a:ext cx="1504198" cy="173124"/>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49194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text red">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72620" y="2376468"/>
            <a:ext cx="7886700" cy="519373"/>
          </a:xfrm>
        </p:spPr>
        <p:txBody>
          <a:bodyPr anchor="ctr"/>
          <a:lstStyle>
            <a:lvl1pPr>
              <a:defRPr sz="3375">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715064" y="5377260"/>
            <a:ext cx="58348" cy="67477"/>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8" name="Freeform 6"/>
          <p:cNvSpPr>
            <a:spLocks/>
          </p:cNvSpPr>
          <p:nvPr userDrawn="1"/>
        </p:nvSpPr>
        <p:spPr bwMode="auto">
          <a:xfrm>
            <a:off x="537637" y="5377260"/>
            <a:ext cx="59539" cy="67477"/>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9" name="Rectangle 7"/>
          <p:cNvSpPr>
            <a:spLocks noChangeArrowheads="1"/>
          </p:cNvSpPr>
          <p:nvPr userDrawn="1"/>
        </p:nvSpPr>
        <p:spPr bwMode="auto">
          <a:xfrm>
            <a:off x="479289" y="5377260"/>
            <a:ext cx="58348" cy="132969"/>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0" name="Freeform 8"/>
          <p:cNvSpPr>
            <a:spLocks/>
          </p:cNvSpPr>
          <p:nvPr userDrawn="1"/>
        </p:nvSpPr>
        <p:spPr bwMode="auto">
          <a:xfrm>
            <a:off x="597177" y="5311769"/>
            <a:ext cx="58348" cy="19846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1" name="Freeform 9"/>
          <p:cNvSpPr>
            <a:spLocks/>
          </p:cNvSpPr>
          <p:nvPr userDrawn="1"/>
        </p:nvSpPr>
        <p:spPr bwMode="auto">
          <a:xfrm>
            <a:off x="978821" y="5377260"/>
            <a:ext cx="58348" cy="67477"/>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2" name="Rectangle 10"/>
          <p:cNvSpPr>
            <a:spLocks noChangeArrowheads="1"/>
          </p:cNvSpPr>
          <p:nvPr userDrawn="1"/>
        </p:nvSpPr>
        <p:spPr bwMode="auto">
          <a:xfrm>
            <a:off x="921069" y="5377260"/>
            <a:ext cx="57753" cy="132969"/>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3" name="Freeform 11"/>
          <p:cNvSpPr>
            <a:spLocks/>
          </p:cNvSpPr>
          <p:nvPr userDrawn="1"/>
        </p:nvSpPr>
        <p:spPr bwMode="auto">
          <a:xfrm>
            <a:off x="1037169" y="5311769"/>
            <a:ext cx="59539" cy="19846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4" name="Rectangle 12"/>
          <p:cNvSpPr>
            <a:spLocks noChangeArrowheads="1"/>
          </p:cNvSpPr>
          <p:nvPr userDrawn="1"/>
        </p:nvSpPr>
        <p:spPr bwMode="auto">
          <a:xfrm>
            <a:off x="655525" y="5246277"/>
            <a:ext cx="59539" cy="198460"/>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5" name="Line 13"/>
          <p:cNvSpPr>
            <a:spLocks noChangeShapeType="1"/>
          </p:cNvSpPr>
          <p:nvPr userDrawn="1"/>
        </p:nvSpPr>
        <p:spPr bwMode="auto">
          <a:xfrm>
            <a:off x="773412" y="5444737"/>
            <a:ext cx="147657"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6" name="Line 14"/>
          <p:cNvSpPr>
            <a:spLocks noChangeShapeType="1"/>
          </p:cNvSpPr>
          <p:nvPr userDrawn="1"/>
        </p:nvSpPr>
        <p:spPr bwMode="auto">
          <a:xfrm>
            <a:off x="1096709" y="5444737"/>
            <a:ext cx="8042528"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dirty="0"/>
          </a:p>
        </p:txBody>
      </p:sp>
      <p:sp>
        <p:nvSpPr>
          <p:cNvPr id="17" name="Line 15"/>
          <p:cNvSpPr>
            <a:spLocks noChangeShapeType="1"/>
          </p:cNvSpPr>
          <p:nvPr userDrawn="1"/>
        </p:nvSpPr>
        <p:spPr bwMode="auto">
          <a:xfrm>
            <a:off x="2381" y="5444737"/>
            <a:ext cx="476908"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Tree>
    <p:extLst>
      <p:ext uri="{BB962C8B-B14F-4D97-AF65-F5344CB8AC3E}">
        <p14:creationId xmlns:p14="http://schemas.microsoft.com/office/powerpoint/2010/main" val="280320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green">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72620" y="2376468"/>
            <a:ext cx="7886700" cy="519373"/>
          </a:xfrm>
        </p:spPr>
        <p:txBody>
          <a:bodyPr anchor="ctr"/>
          <a:lstStyle>
            <a:lvl1pPr>
              <a:defRPr sz="3375">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715064" y="5377260"/>
            <a:ext cx="58348" cy="67477"/>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8" name="Freeform 6"/>
          <p:cNvSpPr>
            <a:spLocks/>
          </p:cNvSpPr>
          <p:nvPr userDrawn="1"/>
        </p:nvSpPr>
        <p:spPr bwMode="auto">
          <a:xfrm>
            <a:off x="537637" y="5377260"/>
            <a:ext cx="59539" cy="67477"/>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9" name="Rectangle 7"/>
          <p:cNvSpPr>
            <a:spLocks noChangeArrowheads="1"/>
          </p:cNvSpPr>
          <p:nvPr userDrawn="1"/>
        </p:nvSpPr>
        <p:spPr bwMode="auto">
          <a:xfrm>
            <a:off x="479289" y="5377260"/>
            <a:ext cx="58348" cy="132969"/>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0" name="Freeform 8"/>
          <p:cNvSpPr>
            <a:spLocks/>
          </p:cNvSpPr>
          <p:nvPr userDrawn="1"/>
        </p:nvSpPr>
        <p:spPr bwMode="auto">
          <a:xfrm>
            <a:off x="597177" y="5311769"/>
            <a:ext cx="58348" cy="19846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1" name="Freeform 9"/>
          <p:cNvSpPr>
            <a:spLocks/>
          </p:cNvSpPr>
          <p:nvPr userDrawn="1"/>
        </p:nvSpPr>
        <p:spPr bwMode="auto">
          <a:xfrm>
            <a:off x="978821" y="5377260"/>
            <a:ext cx="58348" cy="67477"/>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2" name="Rectangle 10"/>
          <p:cNvSpPr>
            <a:spLocks noChangeArrowheads="1"/>
          </p:cNvSpPr>
          <p:nvPr userDrawn="1"/>
        </p:nvSpPr>
        <p:spPr bwMode="auto">
          <a:xfrm>
            <a:off x="921069" y="5377260"/>
            <a:ext cx="57753" cy="132969"/>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3" name="Freeform 11"/>
          <p:cNvSpPr>
            <a:spLocks/>
          </p:cNvSpPr>
          <p:nvPr userDrawn="1"/>
        </p:nvSpPr>
        <p:spPr bwMode="auto">
          <a:xfrm>
            <a:off x="1037169" y="5311769"/>
            <a:ext cx="59539" cy="19846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4" name="Rectangle 12"/>
          <p:cNvSpPr>
            <a:spLocks noChangeArrowheads="1"/>
          </p:cNvSpPr>
          <p:nvPr userDrawn="1"/>
        </p:nvSpPr>
        <p:spPr bwMode="auto">
          <a:xfrm>
            <a:off x="655525" y="5246277"/>
            <a:ext cx="59539" cy="198460"/>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5" name="Line 13"/>
          <p:cNvSpPr>
            <a:spLocks noChangeShapeType="1"/>
          </p:cNvSpPr>
          <p:nvPr userDrawn="1"/>
        </p:nvSpPr>
        <p:spPr bwMode="auto">
          <a:xfrm>
            <a:off x="773412" y="5444737"/>
            <a:ext cx="147657"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6" name="Line 14"/>
          <p:cNvSpPr>
            <a:spLocks noChangeShapeType="1"/>
          </p:cNvSpPr>
          <p:nvPr userDrawn="1"/>
        </p:nvSpPr>
        <p:spPr bwMode="auto">
          <a:xfrm>
            <a:off x="1096709" y="5444737"/>
            <a:ext cx="8042528"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dirty="0"/>
          </a:p>
        </p:txBody>
      </p:sp>
      <p:sp>
        <p:nvSpPr>
          <p:cNvPr id="17" name="Line 15"/>
          <p:cNvSpPr>
            <a:spLocks noChangeShapeType="1"/>
          </p:cNvSpPr>
          <p:nvPr userDrawn="1"/>
        </p:nvSpPr>
        <p:spPr bwMode="auto">
          <a:xfrm>
            <a:off x="2381" y="5444737"/>
            <a:ext cx="476908"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Tree>
    <p:extLst>
      <p:ext uri="{BB962C8B-B14F-4D97-AF65-F5344CB8AC3E}">
        <p14:creationId xmlns:p14="http://schemas.microsoft.com/office/powerpoint/2010/main" val="182592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72620" y="2376468"/>
            <a:ext cx="7886700" cy="519373"/>
          </a:xfrm>
        </p:spPr>
        <p:txBody>
          <a:bodyPr anchor="ctr"/>
          <a:lstStyle>
            <a:lvl1pPr>
              <a:defRPr sz="3375">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715064" y="5377260"/>
            <a:ext cx="58348" cy="67477"/>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8" name="Freeform 6"/>
          <p:cNvSpPr>
            <a:spLocks/>
          </p:cNvSpPr>
          <p:nvPr userDrawn="1"/>
        </p:nvSpPr>
        <p:spPr bwMode="auto">
          <a:xfrm>
            <a:off x="537637" y="5377260"/>
            <a:ext cx="59539" cy="67477"/>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9" name="Rectangle 7"/>
          <p:cNvSpPr>
            <a:spLocks noChangeArrowheads="1"/>
          </p:cNvSpPr>
          <p:nvPr userDrawn="1"/>
        </p:nvSpPr>
        <p:spPr bwMode="auto">
          <a:xfrm>
            <a:off x="479289" y="5377260"/>
            <a:ext cx="58348" cy="132969"/>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0" name="Freeform 8"/>
          <p:cNvSpPr>
            <a:spLocks/>
          </p:cNvSpPr>
          <p:nvPr userDrawn="1"/>
        </p:nvSpPr>
        <p:spPr bwMode="auto">
          <a:xfrm>
            <a:off x="597177" y="5311769"/>
            <a:ext cx="58348" cy="19846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1" name="Freeform 9"/>
          <p:cNvSpPr>
            <a:spLocks/>
          </p:cNvSpPr>
          <p:nvPr userDrawn="1"/>
        </p:nvSpPr>
        <p:spPr bwMode="auto">
          <a:xfrm>
            <a:off x="978821" y="5377260"/>
            <a:ext cx="58348" cy="67477"/>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2" name="Rectangle 10"/>
          <p:cNvSpPr>
            <a:spLocks noChangeArrowheads="1"/>
          </p:cNvSpPr>
          <p:nvPr userDrawn="1"/>
        </p:nvSpPr>
        <p:spPr bwMode="auto">
          <a:xfrm>
            <a:off x="921069" y="5377260"/>
            <a:ext cx="57753" cy="132969"/>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3" name="Freeform 11"/>
          <p:cNvSpPr>
            <a:spLocks/>
          </p:cNvSpPr>
          <p:nvPr userDrawn="1"/>
        </p:nvSpPr>
        <p:spPr bwMode="auto">
          <a:xfrm>
            <a:off x="1037169" y="5311769"/>
            <a:ext cx="59539" cy="19846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4" name="Rectangle 12"/>
          <p:cNvSpPr>
            <a:spLocks noChangeArrowheads="1"/>
          </p:cNvSpPr>
          <p:nvPr userDrawn="1"/>
        </p:nvSpPr>
        <p:spPr bwMode="auto">
          <a:xfrm>
            <a:off x="655525" y="5246277"/>
            <a:ext cx="59539" cy="198460"/>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5" name="Line 13"/>
          <p:cNvSpPr>
            <a:spLocks noChangeShapeType="1"/>
          </p:cNvSpPr>
          <p:nvPr userDrawn="1"/>
        </p:nvSpPr>
        <p:spPr bwMode="auto">
          <a:xfrm>
            <a:off x="773412" y="5444737"/>
            <a:ext cx="147657"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16" name="Line 14"/>
          <p:cNvSpPr>
            <a:spLocks noChangeShapeType="1"/>
          </p:cNvSpPr>
          <p:nvPr userDrawn="1"/>
        </p:nvSpPr>
        <p:spPr bwMode="auto">
          <a:xfrm>
            <a:off x="1096709" y="5444737"/>
            <a:ext cx="8042528"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dirty="0"/>
          </a:p>
        </p:txBody>
      </p:sp>
      <p:sp>
        <p:nvSpPr>
          <p:cNvPr id="17" name="Line 15"/>
          <p:cNvSpPr>
            <a:spLocks noChangeShapeType="1"/>
          </p:cNvSpPr>
          <p:nvPr userDrawn="1"/>
        </p:nvSpPr>
        <p:spPr bwMode="auto">
          <a:xfrm>
            <a:off x="2381" y="5444737"/>
            <a:ext cx="476908"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Tree>
    <p:extLst>
      <p:ext uri="{BB962C8B-B14F-4D97-AF65-F5344CB8AC3E}">
        <p14:creationId xmlns:p14="http://schemas.microsoft.com/office/powerpoint/2010/main" val="302341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243691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621" y="1502207"/>
            <a:ext cx="6875587" cy="461665"/>
          </a:xfrm>
        </p:spPr>
        <p:txBody>
          <a:bodyPr wrap="square" lIns="0" tIns="0" rIns="0" bIns="0" anchor="ctr">
            <a:spAutoFit/>
          </a:bodyPr>
          <a:lstStyle>
            <a:lvl1pPr algn="l">
              <a:defRPr sz="3000" b="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4000" cy="1051545"/>
          </a:xfrm>
          <a:prstGeom prst="rect">
            <a:avLst/>
          </a:prstGeom>
        </p:spPr>
      </p:pic>
      <p:sp>
        <p:nvSpPr>
          <p:cNvPr id="7" name="Plassholder for tekst 6"/>
          <p:cNvSpPr>
            <a:spLocks noGrp="1"/>
          </p:cNvSpPr>
          <p:nvPr>
            <p:ph type="body" sz="quarter" idx="10" hasCustomPrompt="1"/>
          </p:nvPr>
        </p:nvSpPr>
        <p:spPr>
          <a:xfrm>
            <a:off x="472739" y="2150884"/>
            <a:ext cx="6875468" cy="897703"/>
          </a:xfrm>
        </p:spPr>
        <p:txBody>
          <a:bodyPr/>
          <a:lstStyle>
            <a:lvl1pPr marL="0" indent="0">
              <a:buNone/>
              <a:defRPr b="1">
                <a:solidFill>
                  <a:schemeClr val="bg1"/>
                </a:solidFill>
              </a:defRPr>
            </a:lvl1pPr>
            <a:lvl2pPr marL="342849" indent="0">
              <a:buNone/>
              <a:defRPr b="1">
                <a:solidFill>
                  <a:schemeClr val="bg1"/>
                </a:solidFill>
              </a:defRPr>
            </a:lvl2pPr>
            <a:lvl3pPr marL="685697" indent="0">
              <a:buNone/>
              <a:defRPr b="1">
                <a:solidFill>
                  <a:schemeClr val="bg1"/>
                </a:solidFill>
              </a:defRPr>
            </a:lvl3pPr>
            <a:lvl4pPr marL="1028546" indent="0">
              <a:buNone/>
              <a:defRPr b="1">
                <a:solidFill>
                  <a:schemeClr val="bg1"/>
                </a:solidFill>
              </a:defRPr>
            </a:lvl4pPr>
            <a:lvl5pPr marL="1371395" indent="0">
              <a:buNone/>
              <a:defRPr b="1">
                <a:solidFill>
                  <a:schemeClr val="bg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spTree>
    <p:extLst>
      <p:ext uri="{BB962C8B-B14F-4D97-AF65-F5344CB8AC3E}">
        <p14:creationId xmlns:p14="http://schemas.microsoft.com/office/powerpoint/2010/main" val="246864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hoto background">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621" y="2685288"/>
            <a:ext cx="6875587" cy="461665"/>
          </a:xfrm>
        </p:spPr>
        <p:txBody>
          <a:bodyPr wrap="square" lIns="0" tIns="0" rIns="0" bIns="0" anchor="ctr">
            <a:spAutoFit/>
          </a:bodyPr>
          <a:lstStyle>
            <a:lvl1pPr algn="l">
              <a:defRPr sz="30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7177082" y="5221701"/>
            <a:ext cx="1494831" cy="265457"/>
          </a:xfrm>
          <a:prstGeom prst="rect">
            <a:avLst/>
          </a:prstGeom>
        </p:spPr>
        <p:txBody>
          <a:bodyPr anchor="b">
            <a:spAutoFit/>
          </a:bodyPr>
          <a:lstStyle>
            <a:lvl1pPr>
              <a:defRPr sz="1125">
                <a:solidFill>
                  <a:schemeClr val="bg1"/>
                </a:solidFill>
              </a:defRPr>
            </a:lvl1pPr>
          </a:lstStyle>
          <a:p>
            <a:fld id="{35900153-C3D1-4B62-A437-E57CAB8AEB13}" type="datetime1">
              <a:rPr lang="nb-NO" smtClean="0"/>
              <a:t>04.11.2022</a:t>
            </a:fld>
            <a:endParaRPr lang="nb-NO" dirty="0"/>
          </a:p>
        </p:txBody>
      </p:sp>
      <p:sp>
        <p:nvSpPr>
          <p:cNvPr id="13" name="Plassholder for tekst 12"/>
          <p:cNvSpPr>
            <a:spLocks noGrp="1"/>
          </p:cNvSpPr>
          <p:nvPr>
            <p:ph type="body" sz="quarter" idx="13" hasCustomPrompt="1"/>
          </p:nvPr>
        </p:nvSpPr>
        <p:spPr>
          <a:xfrm>
            <a:off x="472620" y="5083757"/>
            <a:ext cx="1582730" cy="173124"/>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472620" y="5314757"/>
            <a:ext cx="1582730" cy="173124"/>
          </a:xfrm>
        </p:spPr>
        <p:txBody>
          <a:bodyPr anchor="b">
            <a:spAutoFit/>
          </a:bodyPr>
          <a:lstStyle>
            <a:lvl1pPr marL="0" indent="0">
              <a:buNone/>
              <a:defRPr b="1">
                <a:solidFill>
                  <a:schemeClr val="bg1"/>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3825526" y="5080906"/>
            <a:ext cx="2538002" cy="173124"/>
          </a:xfrm>
        </p:spPr>
        <p:txBody>
          <a:bodyPr wrap="square" anchor="b">
            <a:spAutoFit/>
          </a:bodyPr>
          <a:lstStyle>
            <a:lvl1pPr marL="0" indent="0">
              <a:buNone/>
              <a:defRPr b="0">
                <a:solidFill>
                  <a:schemeClr val="bg1"/>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3825527" y="5314034"/>
            <a:ext cx="2538002" cy="173124"/>
          </a:xfrm>
        </p:spPr>
        <p:txBody>
          <a:bodyPr wrap="square" anchor="b">
            <a:spAutoFit/>
          </a:bodyPr>
          <a:lstStyle>
            <a:lvl1pPr marL="0" indent="0">
              <a:buNone/>
              <a:defRPr b="0">
                <a:solidFill>
                  <a:schemeClr val="bg1"/>
                </a:solidFill>
              </a:defRPr>
            </a:lvl1pPr>
          </a:lstStyle>
          <a:p>
            <a:pPr lvl="0"/>
            <a:r>
              <a:rPr lang="nb-NO" dirty="0"/>
              <a:t>Company</a:t>
            </a:r>
            <a:endParaRPr lang="en-GB" dirty="0"/>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4000" cy="1051545"/>
          </a:xfrm>
          <a:prstGeom prst="rect">
            <a:avLst/>
          </a:prstGeom>
        </p:spPr>
      </p:pic>
    </p:spTree>
    <p:extLst>
      <p:ext uri="{BB962C8B-B14F-4D97-AF65-F5344CB8AC3E}">
        <p14:creationId xmlns:p14="http://schemas.microsoft.com/office/powerpoint/2010/main" val="22580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472706" y="1288292"/>
            <a:ext cx="8199207" cy="3828771"/>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472396" y="1096294"/>
            <a:ext cx="8199207" cy="173124"/>
          </a:xfrm>
        </p:spPr>
        <p:txBody>
          <a:bodyPr>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6395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re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accent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472706" y="1288292"/>
            <a:ext cx="8199207" cy="3828771"/>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472396" y="1096294"/>
            <a:ext cx="8199207" cy="173124"/>
          </a:xfrm>
        </p:spPr>
        <p:txBody>
          <a:bodyPr>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5374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7" name="Rektangel 6"/>
          <p:cNvSpPr/>
          <p:nvPr userDrawn="1"/>
        </p:nvSpPr>
        <p:spPr>
          <a:xfrm>
            <a:off x="5509406" y="0"/>
            <a:ext cx="3634594"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7"/>
          </a:p>
        </p:txBody>
      </p:sp>
      <p:sp>
        <p:nvSpPr>
          <p:cNvPr id="5" name="Plassholder for bilde 4"/>
          <p:cNvSpPr>
            <a:spLocks noGrp="1"/>
          </p:cNvSpPr>
          <p:nvPr>
            <p:ph type="pic" sz="quarter" idx="10" hasCustomPrompt="1"/>
          </p:nvPr>
        </p:nvSpPr>
        <p:spPr>
          <a:xfrm>
            <a:off x="5509406" y="0"/>
            <a:ext cx="3634594" cy="5715000"/>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472707" y="479768"/>
            <a:ext cx="4604589" cy="403957"/>
          </a:xfrm>
        </p:spPr>
        <p:txBody>
          <a:bodyPr/>
          <a:lstStyle>
            <a:lvl1pPr>
              <a:defRPr>
                <a:solidFill>
                  <a:srgbClr val="002060"/>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472707" y="1288292"/>
            <a:ext cx="4604589" cy="3828771"/>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1" hasCustomPrompt="1"/>
          </p:nvPr>
        </p:nvSpPr>
        <p:spPr>
          <a:xfrm>
            <a:off x="472397" y="1096294"/>
            <a:ext cx="4604589" cy="173124"/>
          </a:xfrm>
        </p:spPr>
        <p:txBody>
          <a:bodyPr wrap="square">
            <a:spAutoFit/>
          </a:bodyPr>
          <a:lstStyle>
            <a:lvl1pPr marL="0" indent="0">
              <a:buNone/>
              <a:defRPr b="1">
                <a:solidFill>
                  <a:srgbClr val="002060"/>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87870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photo red">
    <p:spTree>
      <p:nvGrpSpPr>
        <p:cNvPr id="1" name=""/>
        <p:cNvGrpSpPr/>
        <p:nvPr/>
      </p:nvGrpSpPr>
      <p:grpSpPr>
        <a:xfrm>
          <a:off x="0" y="0"/>
          <a:ext cx="0" cy="0"/>
          <a:chOff x="0" y="0"/>
          <a:chExt cx="0" cy="0"/>
        </a:xfrm>
      </p:grpSpPr>
      <p:sp>
        <p:nvSpPr>
          <p:cNvPr id="7" name="Rektangel 6"/>
          <p:cNvSpPr/>
          <p:nvPr userDrawn="1"/>
        </p:nvSpPr>
        <p:spPr>
          <a:xfrm>
            <a:off x="5509406" y="0"/>
            <a:ext cx="3634594"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7"/>
          </a:p>
        </p:txBody>
      </p:sp>
      <p:sp>
        <p:nvSpPr>
          <p:cNvPr id="5" name="Plassholder for bilde 4"/>
          <p:cNvSpPr>
            <a:spLocks noGrp="1"/>
          </p:cNvSpPr>
          <p:nvPr>
            <p:ph type="pic" sz="quarter" idx="10" hasCustomPrompt="1"/>
          </p:nvPr>
        </p:nvSpPr>
        <p:spPr>
          <a:xfrm>
            <a:off x="5509406" y="0"/>
            <a:ext cx="3634594" cy="5715000"/>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472707" y="479768"/>
            <a:ext cx="4604589" cy="403957"/>
          </a:xfrm>
        </p:spPr>
        <p:txBody>
          <a:bodyPr/>
          <a:lstStyle>
            <a:lvl1pPr>
              <a:defRPr>
                <a:solidFill>
                  <a:schemeClr val="accent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472707" y="1288292"/>
            <a:ext cx="4604589" cy="3828771"/>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1" hasCustomPrompt="1"/>
          </p:nvPr>
        </p:nvSpPr>
        <p:spPr>
          <a:xfrm>
            <a:off x="472397" y="1096294"/>
            <a:ext cx="4604589" cy="173124"/>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5327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7" name="Rektangel 6"/>
          <p:cNvSpPr/>
          <p:nvPr userDrawn="1"/>
        </p:nvSpPr>
        <p:spPr>
          <a:xfrm>
            <a:off x="2153800" y="0"/>
            <a:ext cx="6990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7"/>
          </a:p>
        </p:txBody>
      </p:sp>
      <p:sp>
        <p:nvSpPr>
          <p:cNvPr id="5" name="Plassholder for bilde 4"/>
          <p:cNvSpPr>
            <a:spLocks noGrp="1"/>
          </p:cNvSpPr>
          <p:nvPr>
            <p:ph type="pic" sz="quarter" idx="10" hasCustomPrompt="1"/>
          </p:nvPr>
        </p:nvSpPr>
        <p:spPr>
          <a:xfrm>
            <a:off x="2153800" y="0"/>
            <a:ext cx="6990200" cy="5715000"/>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472707" y="678887"/>
            <a:ext cx="1504198" cy="443817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11" name="Plassholder for tekst 8"/>
          <p:cNvSpPr>
            <a:spLocks noGrp="1"/>
          </p:cNvSpPr>
          <p:nvPr>
            <p:ph type="body" sz="quarter" idx="12" hasCustomPrompt="1"/>
          </p:nvPr>
        </p:nvSpPr>
        <p:spPr>
          <a:xfrm>
            <a:off x="472397" y="486890"/>
            <a:ext cx="1504198" cy="173124"/>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2277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red">
    <p:spTree>
      <p:nvGrpSpPr>
        <p:cNvPr id="1" name=""/>
        <p:cNvGrpSpPr/>
        <p:nvPr/>
      </p:nvGrpSpPr>
      <p:grpSpPr>
        <a:xfrm>
          <a:off x="0" y="0"/>
          <a:ext cx="0" cy="0"/>
          <a:chOff x="0" y="0"/>
          <a:chExt cx="0" cy="0"/>
        </a:xfrm>
      </p:grpSpPr>
      <p:sp>
        <p:nvSpPr>
          <p:cNvPr id="7" name="Rektangel 6"/>
          <p:cNvSpPr/>
          <p:nvPr userDrawn="1"/>
        </p:nvSpPr>
        <p:spPr>
          <a:xfrm>
            <a:off x="2153800" y="0"/>
            <a:ext cx="6990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7"/>
          </a:p>
        </p:txBody>
      </p:sp>
      <p:sp>
        <p:nvSpPr>
          <p:cNvPr id="5" name="Plassholder for bilde 4"/>
          <p:cNvSpPr>
            <a:spLocks noGrp="1"/>
          </p:cNvSpPr>
          <p:nvPr>
            <p:ph type="pic" sz="quarter" idx="10" hasCustomPrompt="1"/>
          </p:nvPr>
        </p:nvSpPr>
        <p:spPr>
          <a:xfrm>
            <a:off x="2153800" y="0"/>
            <a:ext cx="6990200" cy="5715000"/>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472707" y="678887"/>
            <a:ext cx="1504198" cy="4438175"/>
          </a:xfrm>
        </p:spPr>
        <p:txBody>
          <a:body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11" name="Plassholder for tekst 8"/>
          <p:cNvSpPr>
            <a:spLocks noGrp="1"/>
          </p:cNvSpPr>
          <p:nvPr>
            <p:ph type="body" sz="quarter" idx="12" hasCustomPrompt="1"/>
          </p:nvPr>
        </p:nvSpPr>
        <p:spPr>
          <a:xfrm>
            <a:off x="472397" y="486890"/>
            <a:ext cx="1504198" cy="173124"/>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74433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715064" y="5377260"/>
            <a:ext cx="58348" cy="67477"/>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42" name="Freeform 6"/>
          <p:cNvSpPr>
            <a:spLocks/>
          </p:cNvSpPr>
          <p:nvPr userDrawn="1"/>
        </p:nvSpPr>
        <p:spPr bwMode="auto">
          <a:xfrm>
            <a:off x="537637" y="5377260"/>
            <a:ext cx="59539" cy="67477"/>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43" name="Rectangle 7"/>
          <p:cNvSpPr>
            <a:spLocks noChangeArrowheads="1"/>
          </p:cNvSpPr>
          <p:nvPr userDrawn="1"/>
        </p:nvSpPr>
        <p:spPr bwMode="auto">
          <a:xfrm>
            <a:off x="479289" y="5377260"/>
            <a:ext cx="58348" cy="132969"/>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44" name="Freeform 8"/>
          <p:cNvSpPr>
            <a:spLocks/>
          </p:cNvSpPr>
          <p:nvPr userDrawn="1"/>
        </p:nvSpPr>
        <p:spPr bwMode="auto">
          <a:xfrm>
            <a:off x="597177" y="5311769"/>
            <a:ext cx="58348" cy="19846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45" name="Freeform 9"/>
          <p:cNvSpPr>
            <a:spLocks/>
          </p:cNvSpPr>
          <p:nvPr userDrawn="1"/>
        </p:nvSpPr>
        <p:spPr bwMode="auto">
          <a:xfrm>
            <a:off x="978821" y="5377260"/>
            <a:ext cx="58348" cy="67477"/>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46" name="Rectangle 10"/>
          <p:cNvSpPr>
            <a:spLocks noChangeArrowheads="1"/>
          </p:cNvSpPr>
          <p:nvPr userDrawn="1"/>
        </p:nvSpPr>
        <p:spPr bwMode="auto">
          <a:xfrm>
            <a:off x="921069" y="5377260"/>
            <a:ext cx="57753" cy="132969"/>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47" name="Freeform 11"/>
          <p:cNvSpPr>
            <a:spLocks/>
          </p:cNvSpPr>
          <p:nvPr userDrawn="1"/>
        </p:nvSpPr>
        <p:spPr bwMode="auto">
          <a:xfrm>
            <a:off x="1037169" y="5311769"/>
            <a:ext cx="59539" cy="19846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48" name="Rectangle 12"/>
          <p:cNvSpPr>
            <a:spLocks noChangeArrowheads="1"/>
          </p:cNvSpPr>
          <p:nvPr userDrawn="1"/>
        </p:nvSpPr>
        <p:spPr bwMode="auto">
          <a:xfrm>
            <a:off x="655525" y="5246277"/>
            <a:ext cx="59539" cy="198460"/>
          </a:xfrm>
          <a:prstGeom prst="rect">
            <a:avLst/>
          </a:prstGeom>
          <a:noFill/>
          <a:ln w="1905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49" name="Line 13"/>
          <p:cNvSpPr>
            <a:spLocks noChangeShapeType="1"/>
          </p:cNvSpPr>
          <p:nvPr userDrawn="1"/>
        </p:nvSpPr>
        <p:spPr bwMode="auto">
          <a:xfrm>
            <a:off x="773412" y="5444737"/>
            <a:ext cx="147657"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50" name="Line 14"/>
          <p:cNvSpPr>
            <a:spLocks noChangeShapeType="1"/>
          </p:cNvSpPr>
          <p:nvPr userDrawn="1"/>
        </p:nvSpPr>
        <p:spPr bwMode="auto">
          <a:xfrm>
            <a:off x="1096709" y="5444737"/>
            <a:ext cx="8042528"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dirty="0"/>
          </a:p>
        </p:txBody>
      </p:sp>
      <p:sp>
        <p:nvSpPr>
          <p:cNvPr id="51" name="Line 15"/>
          <p:cNvSpPr>
            <a:spLocks noChangeShapeType="1"/>
          </p:cNvSpPr>
          <p:nvPr userDrawn="1"/>
        </p:nvSpPr>
        <p:spPr bwMode="auto">
          <a:xfrm>
            <a:off x="2381" y="5444737"/>
            <a:ext cx="476908" cy="0"/>
          </a:xfrm>
          <a:prstGeom prst="line">
            <a:avLst/>
          </a:prstGeom>
          <a:noFill/>
          <a:ln w="1905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Tree>
    <p:extLst>
      <p:ext uri="{BB962C8B-B14F-4D97-AF65-F5344CB8AC3E}">
        <p14:creationId xmlns:p14="http://schemas.microsoft.com/office/powerpoint/2010/main" val="32111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706" y="479768"/>
            <a:ext cx="8199207" cy="403957"/>
          </a:xfrm>
          <a:prstGeom prst="rect">
            <a:avLst/>
          </a:prstGeom>
        </p:spPr>
        <p:txBody>
          <a:bodyPr vert="horz" wrap="square" lIns="0" tIns="0" rIns="0" bIns="0" rtlCol="0" anchor="ctr">
            <a:sp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p:cNvSpPr>
            <a:spLocks noGrp="1"/>
          </p:cNvSpPr>
          <p:nvPr>
            <p:ph type="body" idx="1"/>
          </p:nvPr>
        </p:nvSpPr>
        <p:spPr>
          <a:xfrm>
            <a:off x="472706" y="1103441"/>
            <a:ext cx="8199207" cy="4013622"/>
          </a:xfrm>
          <a:prstGeom prst="rect">
            <a:avLst/>
          </a:prstGeom>
        </p:spPr>
        <p:txBody>
          <a:bodyPr vert="horz" lIns="0" tIns="0" rIns="0" bIns="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level</a:t>
            </a:r>
          </a:p>
          <a:p>
            <a:pPr lvl="2"/>
            <a:r>
              <a:rPr lang="nb-NO" dirty="0"/>
              <a:t>Third level</a:t>
            </a:r>
          </a:p>
          <a:p>
            <a:pPr lvl="3"/>
            <a:r>
              <a:rPr lang="nb-NO" dirty="0"/>
              <a:t>Fourth level</a:t>
            </a:r>
          </a:p>
          <a:p>
            <a:pPr lvl="4"/>
            <a:r>
              <a:rPr lang="nb-NO" dirty="0"/>
              <a:t>Fifth level</a:t>
            </a:r>
          </a:p>
        </p:txBody>
      </p:sp>
      <p:sp>
        <p:nvSpPr>
          <p:cNvPr id="29" name="Rectangle 5"/>
          <p:cNvSpPr>
            <a:spLocks noChangeArrowheads="1"/>
          </p:cNvSpPr>
          <p:nvPr userDrawn="1"/>
        </p:nvSpPr>
        <p:spPr bwMode="auto">
          <a:xfrm>
            <a:off x="715064" y="5377260"/>
            <a:ext cx="58348" cy="67477"/>
          </a:xfrm>
          <a:prstGeom prst="rect">
            <a:avLst/>
          </a:prstGeom>
          <a:noFill/>
          <a:ln w="19050" cap="rnd">
            <a:solidFill>
              <a:srgbClr val="1D1E1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0" name="Freeform 6"/>
          <p:cNvSpPr>
            <a:spLocks/>
          </p:cNvSpPr>
          <p:nvPr userDrawn="1"/>
        </p:nvSpPr>
        <p:spPr bwMode="auto">
          <a:xfrm>
            <a:off x="537637" y="5377260"/>
            <a:ext cx="59539" cy="67477"/>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1" name="Rectangle 7"/>
          <p:cNvSpPr>
            <a:spLocks noChangeArrowheads="1"/>
          </p:cNvSpPr>
          <p:nvPr userDrawn="1"/>
        </p:nvSpPr>
        <p:spPr bwMode="auto">
          <a:xfrm>
            <a:off x="479289" y="5377260"/>
            <a:ext cx="58348" cy="132969"/>
          </a:xfrm>
          <a:prstGeom prst="rect">
            <a:avLst/>
          </a:prstGeom>
          <a:noFill/>
          <a:ln w="19050" cap="rnd">
            <a:solidFill>
              <a:srgbClr val="1D1E1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2" name="Freeform 8"/>
          <p:cNvSpPr>
            <a:spLocks/>
          </p:cNvSpPr>
          <p:nvPr userDrawn="1"/>
        </p:nvSpPr>
        <p:spPr bwMode="auto">
          <a:xfrm>
            <a:off x="597177" y="5311769"/>
            <a:ext cx="58348" cy="19846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3" name="Freeform 9"/>
          <p:cNvSpPr>
            <a:spLocks/>
          </p:cNvSpPr>
          <p:nvPr userDrawn="1"/>
        </p:nvSpPr>
        <p:spPr bwMode="auto">
          <a:xfrm>
            <a:off x="978821" y="5377260"/>
            <a:ext cx="58348" cy="67477"/>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4" name="Rectangle 10"/>
          <p:cNvSpPr>
            <a:spLocks noChangeArrowheads="1"/>
          </p:cNvSpPr>
          <p:nvPr userDrawn="1"/>
        </p:nvSpPr>
        <p:spPr bwMode="auto">
          <a:xfrm>
            <a:off x="921069" y="5377260"/>
            <a:ext cx="57753" cy="132969"/>
          </a:xfrm>
          <a:prstGeom prst="rect">
            <a:avLst/>
          </a:prstGeom>
          <a:noFill/>
          <a:ln w="19050" cap="rnd">
            <a:solidFill>
              <a:srgbClr val="1D1E1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5" name="Freeform 11"/>
          <p:cNvSpPr>
            <a:spLocks/>
          </p:cNvSpPr>
          <p:nvPr userDrawn="1"/>
        </p:nvSpPr>
        <p:spPr bwMode="auto">
          <a:xfrm>
            <a:off x="1037169" y="5311769"/>
            <a:ext cx="59539" cy="19846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6" name="Rectangle 12"/>
          <p:cNvSpPr>
            <a:spLocks noChangeArrowheads="1"/>
          </p:cNvSpPr>
          <p:nvPr userDrawn="1"/>
        </p:nvSpPr>
        <p:spPr bwMode="auto">
          <a:xfrm>
            <a:off x="655525" y="5246277"/>
            <a:ext cx="59539" cy="198460"/>
          </a:xfrm>
          <a:prstGeom prst="rect">
            <a:avLst/>
          </a:prstGeom>
          <a:noFill/>
          <a:ln w="19050" cap="rnd">
            <a:solidFill>
              <a:srgbClr val="1D1E1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7" name="Line 13"/>
          <p:cNvSpPr>
            <a:spLocks noChangeShapeType="1"/>
          </p:cNvSpPr>
          <p:nvPr userDrawn="1"/>
        </p:nvSpPr>
        <p:spPr bwMode="auto">
          <a:xfrm>
            <a:off x="773412" y="5444737"/>
            <a:ext cx="147657" cy="0"/>
          </a:xfrm>
          <a:prstGeom prst="line">
            <a:avLst/>
          </a:prstGeom>
          <a:noFill/>
          <a:ln w="19050" cap="rnd">
            <a:solidFill>
              <a:srgbClr val="1D1E1C"/>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
        <p:nvSpPr>
          <p:cNvPr id="38" name="Line 14"/>
          <p:cNvSpPr>
            <a:spLocks noChangeShapeType="1"/>
          </p:cNvSpPr>
          <p:nvPr userDrawn="1"/>
        </p:nvSpPr>
        <p:spPr bwMode="auto">
          <a:xfrm>
            <a:off x="1096709" y="5444737"/>
            <a:ext cx="8042528" cy="0"/>
          </a:xfrm>
          <a:prstGeom prst="line">
            <a:avLst/>
          </a:prstGeom>
          <a:noFill/>
          <a:ln w="19050" cap="rnd">
            <a:solidFill>
              <a:srgbClr val="1D1E1C"/>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dirty="0"/>
          </a:p>
        </p:txBody>
      </p:sp>
      <p:sp>
        <p:nvSpPr>
          <p:cNvPr id="39" name="Line 15"/>
          <p:cNvSpPr>
            <a:spLocks noChangeShapeType="1"/>
          </p:cNvSpPr>
          <p:nvPr userDrawn="1"/>
        </p:nvSpPr>
        <p:spPr bwMode="auto">
          <a:xfrm>
            <a:off x="2381" y="5444737"/>
            <a:ext cx="476908" cy="0"/>
          </a:xfrm>
          <a:prstGeom prst="line">
            <a:avLst/>
          </a:prstGeom>
          <a:noFill/>
          <a:ln w="19050" cap="rnd">
            <a:solidFill>
              <a:srgbClr val="1D1E1C"/>
            </a:solidFill>
            <a:prstDash val="solid"/>
            <a:round/>
            <a:headEnd/>
            <a:tailEnd/>
          </a:ln>
          <a:extLst>
            <a:ext uri="{909E8E84-426E-40dd-AFC4-6F175D3DCCD1}">
              <a14:hiddenFill xmlns=""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27"/>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4" r:id="rId4"/>
    <p:sldLayoutId id="2147483657" r:id="rId5"/>
    <p:sldLayoutId id="2147483665" r:id="rId6"/>
    <p:sldLayoutId id="2147483658" r:id="rId7"/>
    <p:sldLayoutId id="2147483666" r:id="rId8"/>
    <p:sldLayoutId id="2147483659" r:id="rId9"/>
    <p:sldLayoutId id="2147483660" r:id="rId10"/>
    <p:sldLayoutId id="2147483667" r:id="rId11"/>
    <p:sldLayoutId id="2147483661" r:id="rId12"/>
    <p:sldLayoutId id="2147483668" r:id="rId13"/>
    <p:sldLayoutId id="2147483651" r:id="rId14"/>
    <p:sldLayoutId id="2147483669" r:id="rId15"/>
    <p:sldLayoutId id="2147483670" r:id="rId16"/>
    <p:sldLayoutId id="2147483654" r:id="rId17"/>
    <p:sldLayoutId id="2147483663" r:id="rId18"/>
  </p:sldLayoutIdLst>
  <p:hf sldNum="0" hdr="0" ftr="0"/>
  <p:txStyles>
    <p:titleStyle>
      <a:lvl1pPr algn="l" defTabSz="685697" rtl="0" eaLnBrk="1" latinLnBrk="0" hangingPunct="1">
        <a:lnSpc>
          <a:spcPct val="100000"/>
        </a:lnSpc>
        <a:spcBef>
          <a:spcPct val="0"/>
        </a:spcBef>
        <a:buNone/>
        <a:defRPr sz="2625" b="1" kern="1200">
          <a:solidFill>
            <a:schemeClr val="bg2"/>
          </a:solidFill>
          <a:latin typeface="+mj-lt"/>
          <a:ea typeface="+mj-ea"/>
          <a:cs typeface="+mj-cs"/>
        </a:defRPr>
      </a:lvl1pPr>
    </p:titleStyle>
    <p:bodyStyle>
      <a:lvl1pPr marL="171424" indent="-171424" algn="l" defTabSz="685697" rtl="0" eaLnBrk="1" latinLnBrk="0" hangingPunct="1">
        <a:lnSpc>
          <a:spcPct val="100000"/>
        </a:lnSpc>
        <a:spcBef>
          <a:spcPts val="750"/>
        </a:spcBef>
        <a:buFont typeface="Arial" panose="020B0604020202020204" pitchFamily="34" charset="0"/>
        <a:buChar char="•"/>
        <a:defRPr sz="1125" kern="1200">
          <a:solidFill>
            <a:schemeClr val="dk2"/>
          </a:solidFill>
          <a:latin typeface="+mn-lt"/>
          <a:ea typeface="+mn-ea"/>
          <a:cs typeface="+mn-cs"/>
        </a:defRPr>
      </a:lvl1pPr>
      <a:lvl2pPr marL="514273" indent="-171424" algn="l" defTabSz="685697" rtl="0" eaLnBrk="1" latinLnBrk="0" hangingPunct="1">
        <a:lnSpc>
          <a:spcPct val="100000"/>
        </a:lnSpc>
        <a:spcBef>
          <a:spcPts val="375"/>
        </a:spcBef>
        <a:buFont typeface="Arial" panose="020B0604020202020204" pitchFamily="34" charset="0"/>
        <a:buChar char="•"/>
        <a:defRPr sz="1125" kern="1200" baseline="0">
          <a:solidFill>
            <a:schemeClr val="dk2"/>
          </a:solidFill>
          <a:latin typeface="+mn-lt"/>
          <a:ea typeface="+mn-ea"/>
          <a:cs typeface="+mn-cs"/>
        </a:defRPr>
      </a:lvl2pPr>
      <a:lvl3pPr marL="857121" indent="-171424" algn="l" defTabSz="685697" rtl="0" eaLnBrk="1" latinLnBrk="0" hangingPunct="1">
        <a:lnSpc>
          <a:spcPct val="100000"/>
        </a:lnSpc>
        <a:spcBef>
          <a:spcPts val="375"/>
        </a:spcBef>
        <a:buFont typeface="Arial" panose="020B0604020202020204" pitchFamily="34" charset="0"/>
        <a:buChar char="•"/>
        <a:defRPr sz="1125" kern="1200" baseline="0">
          <a:solidFill>
            <a:schemeClr val="dk2"/>
          </a:solidFill>
          <a:latin typeface="+mn-lt"/>
          <a:ea typeface="+mn-ea"/>
          <a:cs typeface="+mn-cs"/>
        </a:defRPr>
      </a:lvl3pPr>
      <a:lvl4pPr marL="1199970" indent="-171424" algn="l" defTabSz="685697" rtl="0" eaLnBrk="1" latinLnBrk="0" hangingPunct="1">
        <a:lnSpc>
          <a:spcPct val="100000"/>
        </a:lnSpc>
        <a:spcBef>
          <a:spcPts val="375"/>
        </a:spcBef>
        <a:buFont typeface="Arial" panose="020B0604020202020204" pitchFamily="34" charset="0"/>
        <a:buChar char="•"/>
        <a:defRPr sz="1125" kern="1200">
          <a:solidFill>
            <a:schemeClr val="dk2"/>
          </a:solidFill>
          <a:latin typeface="+mn-lt"/>
          <a:ea typeface="+mn-ea"/>
          <a:cs typeface="+mn-cs"/>
        </a:defRPr>
      </a:lvl4pPr>
      <a:lvl5pPr marL="1542819" indent="-171424" algn="l" defTabSz="685697" rtl="0" eaLnBrk="1" latinLnBrk="0" hangingPunct="1">
        <a:lnSpc>
          <a:spcPct val="100000"/>
        </a:lnSpc>
        <a:spcBef>
          <a:spcPts val="375"/>
        </a:spcBef>
        <a:buFont typeface="Arial" panose="020B0604020202020204" pitchFamily="34" charset="0"/>
        <a:buChar char="•"/>
        <a:defRPr sz="1125" kern="1200">
          <a:solidFill>
            <a:schemeClr val="dk2"/>
          </a:solidFill>
          <a:latin typeface="+mn-lt"/>
          <a:ea typeface="+mn-ea"/>
          <a:cs typeface="+mn-cs"/>
        </a:defRPr>
      </a:lvl5pPr>
      <a:lvl6pPr marL="1885667"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16"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364"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13"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97" rtl="0" eaLnBrk="1" latinLnBrk="0" hangingPunct="1">
        <a:defRPr sz="1350" kern="1200">
          <a:solidFill>
            <a:schemeClr val="tx1"/>
          </a:solidFill>
          <a:latin typeface="+mn-lt"/>
          <a:ea typeface="+mn-ea"/>
          <a:cs typeface="+mn-cs"/>
        </a:defRPr>
      </a:lvl1pPr>
      <a:lvl2pPr marL="342849" algn="l" defTabSz="685697" rtl="0" eaLnBrk="1" latinLnBrk="0" hangingPunct="1">
        <a:defRPr sz="1350" kern="1200">
          <a:solidFill>
            <a:schemeClr val="tx1"/>
          </a:solidFill>
          <a:latin typeface="+mn-lt"/>
          <a:ea typeface="+mn-ea"/>
          <a:cs typeface="+mn-cs"/>
        </a:defRPr>
      </a:lvl2pPr>
      <a:lvl3pPr marL="685697" algn="l" defTabSz="685697" rtl="0" eaLnBrk="1" latinLnBrk="0" hangingPunct="1">
        <a:defRPr sz="1350" kern="1200">
          <a:solidFill>
            <a:schemeClr val="tx1"/>
          </a:solidFill>
          <a:latin typeface="+mn-lt"/>
          <a:ea typeface="+mn-ea"/>
          <a:cs typeface="+mn-cs"/>
        </a:defRPr>
      </a:lvl3pPr>
      <a:lvl4pPr marL="1028546" algn="l" defTabSz="685697" rtl="0" eaLnBrk="1" latinLnBrk="0" hangingPunct="1">
        <a:defRPr sz="1350" kern="1200">
          <a:solidFill>
            <a:schemeClr val="tx1"/>
          </a:solidFill>
          <a:latin typeface="+mn-lt"/>
          <a:ea typeface="+mn-ea"/>
          <a:cs typeface="+mn-cs"/>
        </a:defRPr>
      </a:lvl4pPr>
      <a:lvl5pPr marL="1371394" algn="l" defTabSz="685697" rtl="0" eaLnBrk="1" latinLnBrk="0" hangingPunct="1">
        <a:defRPr sz="1350" kern="1200">
          <a:solidFill>
            <a:schemeClr val="tx1"/>
          </a:solidFill>
          <a:latin typeface="+mn-lt"/>
          <a:ea typeface="+mn-ea"/>
          <a:cs typeface="+mn-cs"/>
        </a:defRPr>
      </a:lvl5pPr>
      <a:lvl6pPr marL="1714243" algn="l" defTabSz="685697" rtl="0" eaLnBrk="1" latinLnBrk="0" hangingPunct="1">
        <a:defRPr sz="1350" kern="1200">
          <a:solidFill>
            <a:schemeClr val="tx1"/>
          </a:solidFill>
          <a:latin typeface="+mn-lt"/>
          <a:ea typeface="+mn-ea"/>
          <a:cs typeface="+mn-cs"/>
        </a:defRPr>
      </a:lvl6pPr>
      <a:lvl7pPr marL="2057091" algn="l" defTabSz="685697" rtl="0" eaLnBrk="1" latinLnBrk="0" hangingPunct="1">
        <a:defRPr sz="1350" kern="1200">
          <a:solidFill>
            <a:schemeClr val="tx1"/>
          </a:solidFill>
          <a:latin typeface="+mn-lt"/>
          <a:ea typeface="+mn-ea"/>
          <a:cs typeface="+mn-cs"/>
        </a:defRPr>
      </a:lvl7pPr>
      <a:lvl8pPr marL="2399940" algn="l" defTabSz="685697" rtl="0" eaLnBrk="1" latinLnBrk="0" hangingPunct="1">
        <a:defRPr sz="1350" kern="1200">
          <a:solidFill>
            <a:schemeClr val="tx1"/>
          </a:solidFill>
          <a:latin typeface="+mn-lt"/>
          <a:ea typeface="+mn-ea"/>
          <a:cs typeface="+mn-cs"/>
        </a:defRPr>
      </a:lvl8pPr>
      <a:lvl9pPr marL="2742789" algn="l" defTabSz="6856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472621" y="2448535"/>
            <a:ext cx="8278149" cy="923450"/>
          </a:xfrm>
        </p:spPr>
        <p:txBody>
          <a:bodyPr/>
          <a:lstStyle/>
          <a:p>
            <a:r>
              <a:rPr lang="en-GB" dirty="0"/>
              <a:t>Storyboard</a:t>
            </a:r>
            <a:br>
              <a:rPr lang="en-GB" dirty="0"/>
            </a:br>
            <a:r>
              <a:rPr lang="en-GB" b="0" dirty="0">
                <a:solidFill>
                  <a:srgbClr val="C00000"/>
                </a:solidFill>
              </a:rPr>
              <a:t>Finding a way forward</a:t>
            </a:r>
          </a:p>
        </p:txBody>
      </p:sp>
      <p:sp>
        <p:nvSpPr>
          <p:cNvPr id="9" name="Plassholder for dato 8"/>
          <p:cNvSpPr>
            <a:spLocks noGrp="1"/>
          </p:cNvSpPr>
          <p:nvPr>
            <p:ph type="dt" sz="half" idx="10"/>
          </p:nvPr>
        </p:nvSpPr>
        <p:spPr>
          <a:xfrm>
            <a:off x="7177082" y="4983916"/>
            <a:ext cx="1494831" cy="265457"/>
          </a:xfrm>
        </p:spPr>
        <p:txBody>
          <a:bodyPr/>
          <a:lstStyle/>
          <a:p>
            <a:r>
              <a:rPr lang="nb-NO" dirty="0"/>
              <a:t>27.05.2022</a:t>
            </a:r>
          </a:p>
        </p:txBody>
      </p:sp>
      <p:sp>
        <p:nvSpPr>
          <p:cNvPr id="6" name="Plassholder for tekst 5"/>
          <p:cNvSpPr>
            <a:spLocks noGrp="1"/>
          </p:cNvSpPr>
          <p:nvPr>
            <p:ph type="body" sz="quarter" idx="14"/>
          </p:nvPr>
        </p:nvSpPr>
        <p:spPr>
          <a:xfrm>
            <a:off x="472621" y="5076227"/>
            <a:ext cx="2409748" cy="173147"/>
          </a:xfrm>
        </p:spPr>
        <p:txBody>
          <a:bodyPr/>
          <a:lstStyle/>
          <a:p>
            <a:r>
              <a:rPr lang="en-GB" dirty="0"/>
              <a:t>«KIZ SINNOVA»</a:t>
            </a:r>
          </a:p>
        </p:txBody>
      </p:sp>
    </p:spTree>
    <p:extLst>
      <p:ext uri="{BB962C8B-B14F-4D97-AF65-F5344CB8AC3E}">
        <p14:creationId xmlns:p14="http://schemas.microsoft.com/office/powerpoint/2010/main" val="362415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CE67-96C0-866A-331A-8AB2FAF35105}"/>
              </a:ext>
            </a:extLst>
          </p:cNvPr>
          <p:cNvSpPr>
            <a:spLocks noGrp="1"/>
          </p:cNvSpPr>
          <p:nvPr>
            <p:ph type="title"/>
          </p:nvPr>
        </p:nvSpPr>
        <p:spPr>
          <a:xfrm>
            <a:off x="472396" y="398767"/>
            <a:ext cx="8199207" cy="404009"/>
          </a:xfrm>
        </p:spPr>
        <p:txBody>
          <a:bodyPr/>
          <a:lstStyle/>
          <a:p>
            <a:r>
              <a:rPr lang="en-GB" dirty="0"/>
              <a:t>Why creative techniques? </a:t>
            </a:r>
          </a:p>
        </p:txBody>
      </p:sp>
      <p:sp>
        <p:nvSpPr>
          <p:cNvPr id="5" name="Content Placeholder 4">
            <a:extLst>
              <a:ext uri="{FF2B5EF4-FFF2-40B4-BE49-F238E27FC236}">
                <a16:creationId xmlns:a16="http://schemas.microsoft.com/office/drawing/2014/main" id="{E0361295-A5B8-9D3F-9422-2C92503D11E3}"/>
              </a:ext>
            </a:extLst>
          </p:cNvPr>
          <p:cNvSpPr>
            <a:spLocks noGrp="1"/>
          </p:cNvSpPr>
          <p:nvPr>
            <p:ph idx="1"/>
          </p:nvPr>
        </p:nvSpPr>
        <p:spPr>
          <a:xfrm>
            <a:off x="472707" y="1064871"/>
            <a:ext cx="8199207" cy="3826265"/>
          </a:xfrm>
        </p:spPr>
        <p:txBody>
          <a:bodyPr>
            <a:noAutofit/>
          </a:bodyPr>
          <a:lstStyle/>
          <a:p>
            <a:pPr marL="0" indent="0">
              <a:buNone/>
            </a:pPr>
            <a:r>
              <a:rPr lang="en-GB" sz="1400" dirty="0"/>
              <a:t>Creative techniques offer a different way of exploring motivations, emotions, feelings. Especially in times of change and transition creative techniques can help to deal with an uncertain, unpredictable future. Some coachees and mentees will find it very difficult to formulate concrete, </a:t>
            </a:r>
            <a:r>
              <a:rPr lang="en-GB" sz="1400" b="1" dirty="0"/>
              <a:t>realistic</a:t>
            </a:r>
            <a:r>
              <a:rPr lang="en-GB" sz="1400" dirty="0"/>
              <a:t> goals. A creative technique can help to activate different parts of the brain and help to create a way forward.</a:t>
            </a:r>
          </a:p>
          <a:p>
            <a:pPr marL="0" indent="0">
              <a:buNone/>
            </a:pPr>
            <a:r>
              <a:rPr lang="en-GB" sz="1400" b="1" dirty="0"/>
              <a:t>Limitation:</a:t>
            </a:r>
            <a:br>
              <a:rPr lang="en-GB" sz="1400" dirty="0"/>
            </a:br>
            <a:r>
              <a:rPr lang="en-GB" sz="1400" dirty="0"/>
              <a:t>Most people do not believe they are creative and feel limited when comes to drawing or creative writing.</a:t>
            </a:r>
          </a:p>
          <a:p>
            <a:pPr marL="0" indent="0">
              <a:buNone/>
            </a:pPr>
            <a:r>
              <a:rPr lang="en-GB" sz="1400" b="1" dirty="0"/>
              <a:t>Advantage:</a:t>
            </a:r>
            <a:br>
              <a:rPr lang="en-GB" sz="1400" dirty="0"/>
            </a:br>
            <a:r>
              <a:rPr lang="en-GB" sz="1400" dirty="0"/>
              <a:t>Creative techniques can offer a non-directive form of support where the coachees/mentees can experiment with different forms of expressing themselves. Creating visual outputs can be liberating and a reference for future mentoring/coaching conversations. </a:t>
            </a:r>
          </a:p>
          <a:p>
            <a:pPr marL="0" indent="0">
              <a:buNone/>
            </a:pPr>
            <a:r>
              <a:rPr lang="en-GB" sz="1400" b="1" dirty="0"/>
              <a:t>Target audience:</a:t>
            </a:r>
            <a:br>
              <a:rPr lang="en-GB" sz="1400" dirty="0"/>
            </a:br>
            <a:r>
              <a:rPr lang="en-GB" sz="1400" dirty="0"/>
              <a:t>Creative techniques are not for everyone. Storyboards offer time and space to think about what the future could look like and help to develop a sense of control about the </a:t>
            </a:r>
            <a:r>
              <a:rPr lang="en-GB" sz="1400" dirty="0" err="1"/>
              <a:t>coachee’s</a:t>
            </a:r>
            <a:r>
              <a:rPr lang="en-GB" sz="1400" dirty="0"/>
              <a:t>/mentee’s own story.</a:t>
            </a:r>
          </a:p>
          <a:p>
            <a:pPr marL="0" indent="0">
              <a:buNone/>
            </a:pPr>
            <a:r>
              <a:rPr lang="en-GB" sz="1400" b="1" dirty="0"/>
              <a:t>Expected outcome:</a:t>
            </a:r>
            <a:br>
              <a:rPr lang="en-GB" sz="1400" dirty="0"/>
            </a:br>
            <a:r>
              <a:rPr lang="en-GB" sz="1400" dirty="0"/>
              <a:t>A storyboard offers a visual to reflect on, identify action points, offers orientation, can contribute to become unstuck.</a:t>
            </a:r>
          </a:p>
        </p:txBody>
      </p:sp>
      <p:sp>
        <p:nvSpPr>
          <p:cNvPr id="6" name="TextBox 5">
            <a:extLst>
              <a:ext uri="{FF2B5EF4-FFF2-40B4-BE49-F238E27FC236}">
                <a16:creationId xmlns:a16="http://schemas.microsoft.com/office/drawing/2014/main" id="{12664A92-7A51-A61F-FD29-B97349727651}"/>
              </a:ext>
            </a:extLst>
          </p:cNvPr>
          <p:cNvSpPr txBox="1"/>
          <p:nvPr/>
        </p:nvSpPr>
        <p:spPr>
          <a:xfrm>
            <a:off x="1085706" y="5241241"/>
            <a:ext cx="6973208" cy="230832"/>
          </a:xfrm>
          <a:prstGeom prst="rect">
            <a:avLst/>
          </a:prstGeom>
          <a:noFill/>
        </p:spPr>
        <p:txBody>
          <a:bodyPr wrap="square" rtlCol="0">
            <a:spAutoFit/>
          </a:bodyPr>
          <a:lstStyle/>
          <a:p>
            <a:pPr algn="ctr"/>
            <a:r>
              <a:rPr lang="en-US" sz="900" dirty="0">
                <a:solidFill>
                  <a:schemeClr val="bg2"/>
                </a:solidFill>
              </a:rPr>
              <a:t>KIZ SINNOVA,  06.2022</a:t>
            </a:r>
          </a:p>
        </p:txBody>
      </p:sp>
    </p:spTree>
    <p:extLst>
      <p:ext uri="{BB962C8B-B14F-4D97-AF65-F5344CB8AC3E}">
        <p14:creationId xmlns:p14="http://schemas.microsoft.com/office/powerpoint/2010/main" val="34068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06" y="410318"/>
            <a:ext cx="8199207" cy="403957"/>
          </a:xfrm>
        </p:spPr>
        <p:txBody>
          <a:bodyPr/>
          <a:lstStyle/>
          <a:p>
            <a:r>
              <a:rPr lang="en-US" dirty="0"/>
              <a:t>Context</a:t>
            </a:r>
          </a:p>
        </p:txBody>
      </p:sp>
      <p:sp>
        <p:nvSpPr>
          <p:cNvPr id="14" name="TextBox 13"/>
          <p:cNvSpPr txBox="1"/>
          <p:nvPr/>
        </p:nvSpPr>
        <p:spPr>
          <a:xfrm>
            <a:off x="1085706" y="5241241"/>
            <a:ext cx="6973208" cy="230832"/>
          </a:xfrm>
          <a:prstGeom prst="rect">
            <a:avLst/>
          </a:prstGeom>
          <a:noFill/>
        </p:spPr>
        <p:txBody>
          <a:bodyPr wrap="square" rtlCol="0">
            <a:spAutoFit/>
          </a:bodyPr>
          <a:lstStyle/>
          <a:p>
            <a:pPr algn="ctr"/>
            <a:r>
              <a:rPr lang="en-US" sz="900" dirty="0">
                <a:solidFill>
                  <a:schemeClr val="bg2"/>
                </a:solidFill>
              </a:rPr>
              <a:t>KIZ SINNOVA,  06.2022</a:t>
            </a:r>
          </a:p>
        </p:txBody>
      </p:sp>
      <p:sp>
        <p:nvSpPr>
          <p:cNvPr id="5" name="Content Placeholder 4">
            <a:extLst>
              <a:ext uri="{FF2B5EF4-FFF2-40B4-BE49-F238E27FC236}">
                <a16:creationId xmlns:a16="http://schemas.microsoft.com/office/drawing/2014/main" id="{27C0C0F5-1D7B-9A48-9D25-ECE2D5E0B0C8}"/>
              </a:ext>
            </a:extLst>
          </p:cNvPr>
          <p:cNvSpPr>
            <a:spLocks noGrp="1"/>
          </p:cNvSpPr>
          <p:nvPr>
            <p:ph idx="1"/>
          </p:nvPr>
        </p:nvSpPr>
        <p:spPr>
          <a:xfrm>
            <a:off x="472706" y="1057276"/>
            <a:ext cx="8199207" cy="4059788"/>
          </a:xfrm>
        </p:spPr>
        <p:txBody>
          <a:bodyPr>
            <a:normAutofit/>
          </a:bodyPr>
          <a:lstStyle/>
          <a:p>
            <a:pPr marL="0" indent="0">
              <a:buNone/>
            </a:pPr>
            <a:r>
              <a:rPr lang="de-DE" sz="1400" b="1" dirty="0"/>
              <a:t>Storyboards</a:t>
            </a:r>
            <a:endParaRPr lang="en-DE" sz="1400" b="1" dirty="0"/>
          </a:p>
          <a:p>
            <a:r>
              <a:rPr lang="en-GB" sz="1400" dirty="0"/>
              <a:t>Create a visual ‘action plan’</a:t>
            </a:r>
          </a:p>
          <a:p>
            <a:r>
              <a:rPr lang="en-GB" sz="1400" dirty="0"/>
              <a:t>Represent a preferred story</a:t>
            </a:r>
          </a:p>
          <a:p>
            <a:r>
              <a:rPr lang="en-GB" sz="1400" dirty="0"/>
              <a:t>Can be used in situations where coachees/mentees find it difficult to formulate realistic goals and clear direction of what should happen in their lives</a:t>
            </a:r>
          </a:p>
          <a:p>
            <a:pPr marL="0" indent="0">
              <a:buNone/>
            </a:pPr>
            <a:endParaRPr lang="en-GB" sz="1400" dirty="0"/>
          </a:p>
          <a:p>
            <a:pPr marL="0" indent="0">
              <a:buNone/>
            </a:pPr>
            <a:r>
              <a:rPr lang="en-GB" sz="1400" b="1" dirty="0"/>
              <a:t>Storyboards</a:t>
            </a:r>
            <a:r>
              <a:rPr lang="en-GB" sz="1400" dirty="0"/>
              <a:t> </a:t>
            </a:r>
          </a:p>
          <a:p>
            <a:r>
              <a:rPr lang="en-GB" sz="1400" dirty="0"/>
              <a:t>Can be a first draft of a still unclear future</a:t>
            </a:r>
          </a:p>
          <a:p>
            <a:r>
              <a:rPr lang="en-GB" sz="1400" dirty="0"/>
              <a:t>Can help to identify activities to move forward</a:t>
            </a:r>
          </a:p>
          <a:p>
            <a:r>
              <a:rPr lang="en-GB" sz="1400" dirty="0"/>
              <a:t>Can contribute to overcome language barriers</a:t>
            </a:r>
          </a:p>
          <a:p>
            <a:r>
              <a:rPr lang="en-GB" sz="1400" dirty="0"/>
              <a:t>Can help to manifest what is important and relevant for the mentees/coachees</a:t>
            </a:r>
          </a:p>
          <a:p>
            <a:endParaRPr lang="en-GB" sz="1400" dirty="0"/>
          </a:p>
        </p:txBody>
      </p:sp>
    </p:spTree>
    <p:extLst>
      <p:ext uri="{BB962C8B-B14F-4D97-AF65-F5344CB8AC3E}">
        <p14:creationId xmlns:p14="http://schemas.microsoft.com/office/powerpoint/2010/main" val="28508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06" y="410318"/>
            <a:ext cx="8199207" cy="403957"/>
          </a:xfrm>
        </p:spPr>
        <p:txBody>
          <a:bodyPr/>
          <a:lstStyle/>
          <a:p>
            <a:r>
              <a:rPr lang="en-US" dirty="0"/>
              <a:t>Storyboard</a:t>
            </a:r>
          </a:p>
        </p:txBody>
      </p:sp>
      <p:sp>
        <p:nvSpPr>
          <p:cNvPr id="14" name="TextBox 13"/>
          <p:cNvSpPr txBox="1"/>
          <p:nvPr/>
        </p:nvSpPr>
        <p:spPr>
          <a:xfrm>
            <a:off x="1085706" y="5241241"/>
            <a:ext cx="6973208" cy="230832"/>
          </a:xfrm>
          <a:prstGeom prst="rect">
            <a:avLst/>
          </a:prstGeom>
          <a:noFill/>
        </p:spPr>
        <p:txBody>
          <a:bodyPr wrap="square" rtlCol="0">
            <a:spAutoFit/>
          </a:bodyPr>
          <a:lstStyle/>
          <a:p>
            <a:pPr algn="ctr"/>
            <a:r>
              <a:rPr lang="en-US" sz="900" dirty="0">
                <a:solidFill>
                  <a:schemeClr val="bg2"/>
                </a:solidFill>
              </a:rPr>
              <a:t>KIZ SINNOVA,  06.2022</a:t>
            </a:r>
          </a:p>
        </p:txBody>
      </p:sp>
      <p:sp>
        <p:nvSpPr>
          <p:cNvPr id="5" name="Content Placeholder 4">
            <a:extLst>
              <a:ext uri="{FF2B5EF4-FFF2-40B4-BE49-F238E27FC236}">
                <a16:creationId xmlns:a16="http://schemas.microsoft.com/office/drawing/2014/main" id="{27C0C0F5-1D7B-9A48-9D25-ECE2D5E0B0C8}"/>
              </a:ext>
            </a:extLst>
          </p:cNvPr>
          <p:cNvSpPr>
            <a:spLocks noGrp="1"/>
          </p:cNvSpPr>
          <p:nvPr>
            <p:ph idx="1"/>
          </p:nvPr>
        </p:nvSpPr>
        <p:spPr>
          <a:xfrm>
            <a:off x="472706" y="1057276"/>
            <a:ext cx="8199207" cy="4059788"/>
          </a:xfrm>
        </p:spPr>
        <p:txBody>
          <a:bodyPr>
            <a:normAutofit/>
          </a:bodyPr>
          <a:lstStyle/>
          <a:p>
            <a:r>
              <a:rPr lang="en-GB" sz="1400" dirty="0"/>
              <a:t>Start by drawing 6 boxes. The first box is the starting point the last box the end point (of the story)</a:t>
            </a:r>
          </a:p>
          <a:p>
            <a:r>
              <a:rPr lang="en-GB" sz="1400" dirty="0"/>
              <a:t>All boxes contain graphic elements </a:t>
            </a:r>
            <a:r>
              <a:rPr lang="en-GB" sz="1400" b="1" dirty="0"/>
              <a:t>and</a:t>
            </a:r>
            <a:r>
              <a:rPr lang="en-GB" sz="1400" dirty="0"/>
              <a:t> 1 (!) word, preferably a verb</a:t>
            </a:r>
          </a:p>
          <a:p>
            <a:endParaRPr lang="en-GB" sz="1400" dirty="0"/>
          </a:p>
          <a:p>
            <a:pPr marL="0" indent="0">
              <a:buNone/>
            </a:pPr>
            <a:endParaRPr lang="en-GB" sz="1400" dirty="0"/>
          </a:p>
        </p:txBody>
      </p:sp>
      <p:graphicFrame>
        <p:nvGraphicFramePr>
          <p:cNvPr id="3" name="Tabelle 3">
            <a:extLst>
              <a:ext uri="{FF2B5EF4-FFF2-40B4-BE49-F238E27FC236}">
                <a16:creationId xmlns:a16="http://schemas.microsoft.com/office/drawing/2014/main" id="{820D4264-4133-2EF5-A74C-C6FE98F8D2F5}"/>
              </a:ext>
            </a:extLst>
          </p:cNvPr>
          <p:cNvGraphicFramePr>
            <a:graphicFrameLocks noGrp="1"/>
          </p:cNvGraphicFramePr>
          <p:nvPr>
            <p:extLst>
              <p:ext uri="{D42A27DB-BD31-4B8C-83A1-F6EECF244321}">
                <p14:modId xmlns:p14="http://schemas.microsoft.com/office/powerpoint/2010/main" val="4034844261"/>
              </p:ext>
            </p:extLst>
          </p:nvPr>
        </p:nvGraphicFramePr>
        <p:xfrm>
          <a:off x="472086" y="2044382"/>
          <a:ext cx="8199207" cy="3072682"/>
        </p:xfrm>
        <a:graphic>
          <a:graphicData uri="http://schemas.openxmlformats.org/drawingml/2006/table">
            <a:tbl>
              <a:tblPr firstRow="1" bandRow="1">
                <a:tableStyleId>{5C22544A-7EE6-4342-B048-85BDC9FD1C3A}</a:tableStyleId>
              </a:tblPr>
              <a:tblGrid>
                <a:gridCol w="2733069">
                  <a:extLst>
                    <a:ext uri="{9D8B030D-6E8A-4147-A177-3AD203B41FA5}">
                      <a16:colId xmlns:a16="http://schemas.microsoft.com/office/drawing/2014/main" val="1382891868"/>
                    </a:ext>
                  </a:extLst>
                </a:gridCol>
                <a:gridCol w="2733069">
                  <a:extLst>
                    <a:ext uri="{9D8B030D-6E8A-4147-A177-3AD203B41FA5}">
                      <a16:colId xmlns:a16="http://schemas.microsoft.com/office/drawing/2014/main" val="3868882791"/>
                    </a:ext>
                  </a:extLst>
                </a:gridCol>
                <a:gridCol w="2733069">
                  <a:extLst>
                    <a:ext uri="{9D8B030D-6E8A-4147-A177-3AD203B41FA5}">
                      <a16:colId xmlns:a16="http://schemas.microsoft.com/office/drawing/2014/main" val="67103059"/>
                    </a:ext>
                  </a:extLst>
                </a:gridCol>
              </a:tblGrid>
              <a:tr h="1536341">
                <a:tc>
                  <a:txBody>
                    <a:bodyPr/>
                    <a:lstStyle/>
                    <a:p>
                      <a:pPr algn="ctr"/>
                      <a:r>
                        <a:rPr lang="de-DE" dirty="0">
                          <a:solidFill>
                            <a:schemeClr val="tx1"/>
                          </a:solidFill>
                        </a:rPr>
                        <a:t>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1" dirty="0">
                          <a:solidFill>
                            <a:schemeClr val="tx1"/>
                          </a:solidFill>
                        </a:rPr>
                        <a:t>ACTIVITY 1</a:t>
                      </a:r>
                      <a:br>
                        <a:rPr lang="de-DE" b="1" dirty="0">
                          <a:solidFill>
                            <a:schemeClr val="tx1"/>
                          </a:solidFill>
                        </a:rPr>
                      </a:br>
                      <a:r>
                        <a:rPr lang="de-DE" b="1" dirty="0">
                          <a:solidFill>
                            <a:schemeClr val="tx1"/>
                          </a:solidFill>
                        </a:rPr>
                        <a:t>VERB</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de-DE" b="1" dirty="0">
                          <a:solidFill>
                            <a:schemeClr val="tx1"/>
                          </a:solidFill>
                        </a:rPr>
                        <a:t>ACTIVITY 2</a:t>
                      </a:r>
                      <a:br>
                        <a:rPr lang="de-DE" b="1" dirty="0">
                          <a:solidFill>
                            <a:schemeClr val="tx1"/>
                          </a:solidFill>
                        </a:rPr>
                      </a:br>
                      <a:r>
                        <a:rPr lang="de-DE" b="1" dirty="0">
                          <a:solidFill>
                            <a:schemeClr val="tx1"/>
                          </a:solidFill>
                        </a:rPr>
                        <a:t>VERB</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048560"/>
                  </a:ext>
                </a:extLst>
              </a:tr>
              <a:tr h="1536341">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de-DE" b="1" dirty="0">
                          <a:solidFill>
                            <a:schemeClr val="tx1"/>
                          </a:solidFill>
                        </a:rPr>
                        <a:t>ACTIVITY 3</a:t>
                      </a:r>
                      <a:br>
                        <a:rPr lang="de-DE" b="1" dirty="0">
                          <a:solidFill>
                            <a:schemeClr val="tx1"/>
                          </a:solidFill>
                        </a:rPr>
                      </a:br>
                      <a:r>
                        <a:rPr lang="de-DE" b="1" dirty="0">
                          <a:solidFill>
                            <a:schemeClr val="tx1"/>
                          </a:solidFill>
                        </a:rPr>
                        <a:t>VERB</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de-DE" b="1" dirty="0">
                          <a:solidFill>
                            <a:schemeClr val="tx1"/>
                          </a:solidFill>
                        </a:rPr>
                        <a:t>ACTIVITY 4</a:t>
                      </a:r>
                      <a:br>
                        <a:rPr lang="de-DE" b="1" dirty="0">
                          <a:solidFill>
                            <a:schemeClr val="tx1"/>
                          </a:solidFill>
                        </a:rPr>
                      </a:br>
                      <a:r>
                        <a:rPr lang="de-DE" b="1" dirty="0">
                          <a:solidFill>
                            <a:schemeClr val="tx1"/>
                          </a:solidFill>
                        </a:rPr>
                        <a:t>VERB</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de-DE" b="1" dirty="0">
                          <a:solidFill>
                            <a:schemeClr val="tx1"/>
                          </a:solidFill>
                        </a:rPr>
                        <a:t>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913796"/>
                  </a:ext>
                </a:extLst>
              </a:tr>
            </a:tbl>
          </a:graphicData>
        </a:graphic>
      </p:graphicFrame>
    </p:spTree>
    <p:extLst>
      <p:ext uri="{BB962C8B-B14F-4D97-AF65-F5344CB8AC3E}">
        <p14:creationId xmlns:p14="http://schemas.microsoft.com/office/powerpoint/2010/main" val="86185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06" y="410318"/>
            <a:ext cx="8199207" cy="403957"/>
          </a:xfrm>
        </p:spPr>
        <p:txBody>
          <a:bodyPr/>
          <a:lstStyle/>
          <a:p>
            <a:r>
              <a:rPr lang="en-US" dirty="0"/>
              <a:t>Start by drawing people and emotions</a:t>
            </a:r>
          </a:p>
        </p:txBody>
      </p:sp>
      <p:sp>
        <p:nvSpPr>
          <p:cNvPr id="14" name="TextBox 13"/>
          <p:cNvSpPr txBox="1"/>
          <p:nvPr/>
        </p:nvSpPr>
        <p:spPr>
          <a:xfrm>
            <a:off x="1085706" y="5241241"/>
            <a:ext cx="6973208" cy="230832"/>
          </a:xfrm>
          <a:prstGeom prst="rect">
            <a:avLst/>
          </a:prstGeom>
          <a:noFill/>
        </p:spPr>
        <p:txBody>
          <a:bodyPr wrap="square" rtlCol="0">
            <a:spAutoFit/>
          </a:bodyPr>
          <a:lstStyle/>
          <a:p>
            <a:pPr algn="ctr"/>
            <a:r>
              <a:rPr lang="en-US" sz="900" dirty="0">
                <a:solidFill>
                  <a:schemeClr val="bg2"/>
                </a:solidFill>
              </a:rPr>
              <a:t>KIZ SINNOVA,  06.2022</a:t>
            </a:r>
          </a:p>
        </p:txBody>
      </p:sp>
      <p:sp>
        <p:nvSpPr>
          <p:cNvPr id="5" name="Content Placeholder 4">
            <a:extLst>
              <a:ext uri="{FF2B5EF4-FFF2-40B4-BE49-F238E27FC236}">
                <a16:creationId xmlns:a16="http://schemas.microsoft.com/office/drawing/2014/main" id="{27C0C0F5-1D7B-9A48-9D25-ECE2D5E0B0C8}"/>
              </a:ext>
            </a:extLst>
          </p:cNvPr>
          <p:cNvSpPr>
            <a:spLocks noGrp="1"/>
          </p:cNvSpPr>
          <p:nvPr>
            <p:ph idx="1"/>
          </p:nvPr>
        </p:nvSpPr>
        <p:spPr>
          <a:xfrm>
            <a:off x="472707" y="1057276"/>
            <a:ext cx="3955858" cy="4059788"/>
          </a:xfrm>
        </p:spPr>
        <p:txBody>
          <a:bodyPr>
            <a:normAutofit/>
          </a:bodyPr>
          <a:lstStyle/>
          <a:p>
            <a:r>
              <a:rPr lang="en-GB" sz="1400" dirty="0"/>
              <a:t>To draw people you can use stick figures, A-people, n-people or m-people</a:t>
            </a:r>
          </a:p>
          <a:p>
            <a:r>
              <a:rPr lang="en-GB" sz="1400" dirty="0"/>
              <a:t>To draw emotions you might want to use smileys</a:t>
            </a:r>
          </a:p>
          <a:p>
            <a:r>
              <a:rPr lang="en-GB" sz="1400" dirty="0"/>
              <a:t>Use different coloured markers, pencils </a:t>
            </a:r>
          </a:p>
          <a:p>
            <a:endParaRPr lang="en-GB" sz="1400" dirty="0"/>
          </a:p>
          <a:p>
            <a:r>
              <a:rPr lang="en-GB" sz="1400" dirty="0"/>
              <a:t>Remember: this is a draft, no need for perfection!</a:t>
            </a:r>
          </a:p>
          <a:p>
            <a:endParaRPr lang="en-GB" sz="1400" dirty="0"/>
          </a:p>
          <a:p>
            <a:pPr marL="0" indent="0">
              <a:buNone/>
            </a:pPr>
            <a:endParaRPr lang="en-GB" sz="1400" dirty="0"/>
          </a:p>
        </p:txBody>
      </p:sp>
      <p:pic>
        <p:nvPicPr>
          <p:cNvPr id="6" name="Grafik 5" descr="Ein Bild, das Tisch enthält.&#10;&#10;Automatisch generierte Beschreibung">
            <a:extLst>
              <a:ext uri="{FF2B5EF4-FFF2-40B4-BE49-F238E27FC236}">
                <a16:creationId xmlns:a16="http://schemas.microsoft.com/office/drawing/2014/main" id="{3DE2FECE-548A-4E64-28C4-F6394B0462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062287"/>
            <a:ext cx="4572000" cy="3458110"/>
          </a:xfrm>
          <a:prstGeom prst="rect">
            <a:avLst/>
          </a:prstGeom>
        </p:spPr>
      </p:pic>
    </p:spTree>
    <p:extLst>
      <p:ext uri="{BB962C8B-B14F-4D97-AF65-F5344CB8AC3E}">
        <p14:creationId xmlns:p14="http://schemas.microsoft.com/office/powerpoint/2010/main" val="76290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06" y="410318"/>
            <a:ext cx="8199207" cy="403957"/>
          </a:xfrm>
        </p:spPr>
        <p:txBody>
          <a:bodyPr/>
          <a:lstStyle/>
          <a:p>
            <a:r>
              <a:rPr lang="en-US" dirty="0"/>
              <a:t>A way forward</a:t>
            </a:r>
          </a:p>
        </p:txBody>
      </p:sp>
      <p:sp>
        <p:nvSpPr>
          <p:cNvPr id="14" name="TextBox 13"/>
          <p:cNvSpPr txBox="1"/>
          <p:nvPr/>
        </p:nvSpPr>
        <p:spPr>
          <a:xfrm>
            <a:off x="1085706" y="5241241"/>
            <a:ext cx="6973208" cy="230832"/>
          </a:xfrm>
          <a:prstGeom prst="rect">
            <a:avLst/>
          </a:prstGeom>
          <a:noFill/>
        </p:spPr>
        <p:txBody>
          <a:bodyPr wrap="square" rtlCol="0">
            <a:spAutoFit/>
          </a:bodyPr>
          <a:lstStyle/>
          <a:p>
            <a:pPr algn="ctr"/>
            <a:r>
              <a:rPr lang="en-US" sz="900" dirty="0">
                <a:solidFill>
                  <a:schemeClr val="bg2"/>
                </a:solidFill>
              </a:rPr>
              <a:t>KIZ SINNOVA,  06.2022</a:t>
            </a:r>
          </a:p>
        </p:txBody>
      </p:sp>
      <p:sp>
        <p:nvSpPr>
          <p:cNvPr id="5" name="Content Placeholder 4">
            <a:extLst>
              <a:ext uri="{FF2B5EF4-FFF2-40B4-BE49-F238E27FC236}">
                <a16:creationId xmlns:a16="http://schemas.microsoft.com/office/drawing/2014/main" id="{27C0C0F5-1D7B-9A48-9D25-ECE2D5E0B0C8}"/>
              </a:ext>
            </a:extLst>
          </p:cNvPr>
          <p:cNvSpPr>
            <a:spLocks noGrp="1"/>
          </p:cNvSpPr>
          <p:nvPr>
            <p:ph idx="1"/>
          </p:nvPr>
        </p:nvSpPr>
        <p:spPr>
          <a:xfrm>
            <a:off x="472706" y="1057276"/>
            <a:ext cx="7586207" cy="4059788"/>
          </a:xfrm>
        </p:spPr>
        <p:txBody>
          <a:bodyPr>
            <a:normAutofit/>
          </a:bodyPr>
          <a:lstStyle/>
          <a:p>
            <a:pPr marL="0" indent="0">
              <a:lnSpc>
                <a:spcPct val="120000"/>
              </a:lnSpc>
              <a:buNone/>
            </a:pPr>
            <a:r>
              <a:rPr lang="en-GB" sz="2800" b="1" dirty="0">
                <a:solidFill>
                  <a:schemeClr val="accent2"/>
                </a:solidFill>
              </a:rPr>
              <a:t>to </a:t>
            </a:r>
            <a:r>
              <a:rPr lang="en-GB" sz="2800" b="1" dirty="0" err="1">
                <a:solidFill>
                  <a:schemeClr val="accent2"/>
                </a:solidFill>
              </a:rPr>
              <a:t>coddiwomple</a:t>
            </a:r>
            <a:endParaRPr lang="en-GB" sz="1400" b="1" dirty="0"/>
          </a:p>
          <a:p>
            <a:pPr>
              <a:lnSpc>
                <a:spcPct val="120000"/>
              </a:lnSpc>
            </a:pPr>
            <a:r>
              <a:rPr lang="en-GB" sz="1400" i="1" dirty="0"/>
              <a:t>To travel in a purposeful manner towards a vague destination</a:t>
            </a:r>
          </a:p>
          <a:p>
            <a:pPr>
              <a:lnSpc>
                <a:spcPct val="120000"/>
              </a:lnSpc>
            </a:pPr>
            <a:endParaRPr lang="en-GB" sz="1400" dirty="0"/>
          </a:p>
          <a:p>
            <a:pPr marL="0" indent="0">
              <a:lnSpc>
                <a:spcPct val="120000"/>
              </a:lnSpc>
              <a:buNone/>
            </a:pPr>
            <a:r>
              <a:rPr lang="en-GB" sz="1400" b="1" dirty="0"/>
              <a:t>Tip: </a:t>
            </a:r>
          </a:p>
          <a:p>
            <a:pPr>
              <a:lnSpc>
                <a:spcPct val="120000"/>
              </a:lnSpc>
            </a:pPr>
            <a:r>
              <a:rPr lang="en-GB" sz="1400" dirty="0"/>
              <a:t>You don‘t need to know exactly where you are going</a:t>
            </a:r>
          </a:p>
          <a:p>
            <a:r>
              <a:rPr lang="en-GB" sz="1400" dirty="0"/>
              <a:t>It is perfectly ok to experiment and find out what the destination will look like as you move forward</a:t>
            </a:r>
          </a:p>
          <a:p>
            <a:r>
              <a:rPr lang="en-GB" sz="1400" dirty="0"/>
              <a:t>Expect the unexpected, a surprise element, as you go along. </a:t>
            </a:r>
          </a:p>
          <a:p>
            <a:r>
              <a:rPr lang="en-GB" sz="1400" dirty="0"/>
              <a:t>Ideas and solutions will present themselves</a:t>
            </a:r>
          </a:p>
          <a:p>
            <a:pPr marL="0" indent="0">
              <a:buNone/>
            </a:pPr>
            <a:endParaRPr lang="en-GB" sz="1400" dirty="0"/>
          </a:p>
        </p:txBody>
      </p:sp>
    </p:spTree>
    <p:extLst>
      <p:ext uri="{BB962C8B-B14F-4D97-AF65-F5344CB8AC3E}">
        <p14:creationId xmlns:p14="http://schemas.microsoft.com/office/powerpoint/2010/main" val="102597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06" y="410318"/>
            <a:ext cx="8199207" cy="403957"/>
          </a:xfrm>
        </p:spPr>
        <p:txBody>
          <a:bodyPr/>
          <a:lstStyle/>
          <a:p>
            <a:r>
              <a:rPr lang="en-US" dirty="0"/>
              <a:t>Storyboard: example</a:t>
            </a:r>
          </a:p>
        </p:txBody>
      </p:sp>
      <p:sp>
        <p:nvSpPr>
          <p:cNvPr id="14" name="TextBox 13"/>
          <p:cNvSpPr txBox="1"/>
          <p:nvPr/>
        </p:nvSpPr>
        <p:spPr>
          <a:xfrm>
            <a:off x="1085706" y="5241241"/>
            <a:ext cx="6973208" cy="230832"/>
          </a:xfrm>
          <a:prstGeom prst="rect">
            <a:avLst/>
          </a:prstGeom>
          <a:noFill/>
        </p:spPr>
        <p:txBody>
          <a:bodyPr wrap="square" rtlCol="0">
            <a:spAutoFit/>
          </a:bodyPr>
          <a:lstStyle/>
          <a:p>
            <a:pPr algn="ctr"/>
            <a:r>
              <a:rPr lang="en-US" sz="900" dirty="0">
                <a:solidFill>
                  <a:schemeClr val="bg2"/>
                </a:solidFill>
              </a:rPr>
              <a:t>KIZ SINNOVA,  06.2022</a:t>
            </a:r>
          </a:p>
        </p:txBody>
      </p:sp>
      <p:pic>
        <p:nvPicPr>
          <p:cNvPr id="4" name="Grafik 3">
            <a:extLst>
              <a:ext uri="{FF2B5EF4-FFF2-40B4-BE49-F238E27FC236}">
                <a16:creationId xmlns:a16="http://schemas.microsoft.com/office/drawing/2014/main" id="{80FC5DF4-9D41-4D2D-2BB0-859A22636D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6947" y="1057275"/>
            <a:ext cx="5003678" cy="4059789"/>
          </a:xfrm>
          <a:prstGeom prst="rect">
            <a:avLst/>
          </a:prstGeom>
        </p:spPr>
      </p:pic>
      <p:sp>
        <p:nvSpPr>
          <p:cNvPr id="9" name="Rechteck 8">
            <a:extLst>
              <a:ext uri="{FF2B5EF4-FFF2-40B4-BE49-F238E27FC236}">
                <a16:creationId xmlns:a16="http://schemas.microsoft.com/office/drawing/2014/main" id="{B74FD689-772C-2976-249A-27A00412605F}"/>
              </a:ext>
            </a:extLst>
          </p:cNvPr>
          <p:cNvSpPr/>
          <p:nvPr/>
        </p:nvSpPr>
        <p:spPr>
          <a:xfrm>
            <a:off x="7142362" y="1735094"/>
            <a:ext cx="2001638" cy="830997"/>
          </a:xfrm>
          <a:prstGeom prst="rect">
            <a:avLst/>
          </a:prstGeom>
        </p:spPr>
        <p:txBody>
          <a:bodyPr wrap="none">
            <a:spAutoFit/>
          </a:bodyPr>
          <a:lstStyle/>
          <a:p>
            <a:r>
              <a:rPr lang="en-GB" sz="1200" dirty="0"/>
              <a:t>The empty frame </a:t>
            </a:r>
          </a:p>
          <a:p>
            <a:r>
              <a:rPr lang="en-GB" sz="1200" dirty="0"/>
              <a:t>represents an element </a:t>
            </a:r>
          </a:p>
          <a:p>
            <a:r>
              <a:rPr lang="en-GB" sz="1200" dirty="0"/>
              <a:t>of surprise. You don’t need</a:t>
            </a:r>
          </a:p>
          <a:p>
            <a:r>
              <a:rPr lang="en-GB" sz="1200" dirty="0"/>
              <a:t>To know what it is now!</a:t>
            </a:r>
            <a:endParaRPr lang="de-DE" sz="1200" dirty="0"/>
          </a:p>
        </p:txBody>
      </p:sp>
      <p:sp>
        <p:nvSpPr>
          <p:cNvPr id="11" name="Rechteck 10">
            <a:extLst>
              <a:ext uri="{FF2B5EF4-FFF2-40B4-BE49-F238E27FC236}">
                <a16:creationId xmlns:a16="http://schemas.microsoft.com/office/drawing/2014/main" id="{E32387E5-E5EC-07C5-2270-7ED2C11E508C}"/>
              </a:ext>
            </a:extLst>
          </p:cNvPr>
          <p:cNvSpPr/>
          <p:nvPr/>
        </p:nvSpPr>
        <p:spPr>
          <a:xfrm>
            <a:off x="7241222" y="3257335"/>
            <a:ext cx="1635384" cy="646331"/>
          </a:xfrm>
          <a:prstGeom prst="rect">
            <a:avLst/>
          </a:prstGeom>
        </p:spPr>
        <p:txBody>
          <a:bodyPr wrap="none">
            <a:spAutoFit/>
          </a:bodyPr>
          <a:lstStyle/>
          <a:p>
            <a:r>
              <a:rPr lang="en-GB" sz="1200" dirty="0"/>
              <a:t>Black box, when you </a:t>
            </a:r>
          </a:p>
          <a:p>
            <a:r>
              <a:rPr lang="en-GB" sz="1200" dirty="0"/>
              <a:t>don’t know how the </a:t>
            </a:r>
          </a:p>
          <a:p>
            <a:r>
              <a:rPr lang="en-GB" sz="1200" dirty="0"/>
              <a:t>endpoint looks like</a:t>
            </a:r>
            <a:endParaRPr lang="de-DE" sz="1200" dirty="0"/>
          </a:p>
        </p:txBody>
      </p:sp>
      <p:sp>
        <p:nvSpPr>
          <p:cNvPr id="12" name="Rechteck 11">
            <a:extLst>
              <a:ext uri="{FF2B5EF4-FFF2-40B4-BE49-F238E27FC236}">
                <a16:creationId xmlns:a16="http://schemas.microsoft.com/office/drawing/2014/main" id="{9FEAAB56-B56C-A476-0F39-3E51B96E1C8C}"/>
              </a:ext>
            </a:extLst>
          </p:cNvPr>
          <p:cNvSpPr/>
          <p:nvPr/>
        </p:nvSpPr>
        <p:spPr>
          <a:xfrm>
            <a:off x="7241222" y="4585855"/>
            <a:ext cx="1736373" cy="461665"/>
          </a:xfrm>
          <a:prstGeom prst="rect">
            <a:avLst/>
          </a:prstGeom>
        </p:spPr>
        <p:txBody>
          <a:bodyPr wrap="none">
            <a:spAutoFit/>
          </a:bodyPr>
          <a:lstStyle/>
          <a:p>
            <a:r>
              <a:rPr lang="en-GB" sz="1200" dirty="0"/>
              <a:t>How do you feel when </a:t>
            </a:r>
          </a:p>
          <a:p>
            <a:r>
              <a:rPr lang="en-GB" sz="1200" dirty="0"/>
              <a:t>you get there?</a:t>
            </a:r>
            <a:endParaRPr lang="de-DE" sz="1200" dirty="0"/>
          </a:p>
        </p:txBody>
      </p:sp>
      <p:sp>
        <p:nvSpPr>
          <p:cNvPr id="13" name="Rechteck 12">
            <a:extLst>
              <a:ext uri="{FF2B5EF4-FFF2-40B4-BE49-F238E27FC236}">
                <a16:creationId xmlns:a16="http://schemas.microsoft.com/office/drawing/2014/main" id="{43B9C01A-2D86-942C-BEE0-76F311F94B86}"/>
              </a:ext>
            </a:extLst>
          </p:cNvPr>
          <p:cNvSpPr/>
          <p:nvPr/>
        </p:nvSpPr>
        <p:spPr>
          <a:xfrm>
            <a:off x="123858" y="1287732"/>
            <a:ext cx="1683474" cy="276999"/>
          </a:xfrm>
          <a:prstGeom prst="rect">
            <a:avLst/>
          </a:prstGeom>
        </p:spPr>
        <p:txBody>
          <a:bodyPr wrap="none">
            <a:spAutoFit/>
          </a:bodyPr>
          <a:lstStyle/>
          <a:p>
            <a:r>
              <a:rPr lang="en-GB" sz="1200" dirty="0"/>
              <a:t>How to </a:t>
            </a:r>
            <a:r>
              <a:rPr lang="en-GB" sz="1200" i="1" dirty="0" err="1"/>
              <a:t>coddiwomple</a:t>
            </a:r>
            <a:r>
              <a:rPr lang="en-GB" sz="1200" i="1" dirty="0"/>
              <a:t>?</a:t>
            </a:r>
            <a:endParaRPr lang="de-DE" sz="1200" i="1" dirty="0"/>
          </a:p>
        </p:txBody>
      </p:sp>
      <p:sp>
        <p:nvSpPr>
          <p:cNvPr id="15" name="Rechteck 14">
            <a:extLst>
              <a:ext uri="{FF2B5EF4-FFF2-40B4-BE49-F238E27FC236}">
                <a16:creationId xmlns:a16="http://schemas.microsoft.com/office/drawing/2014/main" id="{6029F5B4-C327-81A2-A14E-42692258B583}"/>
              </a:ext>
            </a:extLst>
          </p:cNvPr>
          <p:cNvSpPr/>
          <p:nvPr/>
        </p:nvSpPr>
        <p:spPr>
          <a:xfrm>
            <a:off x="123858" y="1761189"/>
            <a:ext cx="2071401" cy="461665"/>
          </a:xfrm>
          <a:prstGeom prst="rect">
            <a:avLst/>
          </a:prstGeom>
        </p:spPr>
        <p:txBody>
          <a:bodyPr wrap="none">
            <a:spAutoFit/>
          </a:bodyPr>
          <a:lstStyle/>
          <a:p>
            <a:r>
              <a:rPr lang="en-GB" sz="1200" dirty="0"/>
              <a:t>What can you do (activities)</a:t>
            </a:r>
          </a:p>
          <a:p>
            <a:r>
              <a:rPr lang="en-GB" sz="1200" dirty="0"/>
              <a:t>to get to the endpoint?</a:t>
            </a:r>
            <a:endParaRPr lang="de-DE" sz="1200" dirty="0"/>
          </a:p>
        </p:txBody>
      </p:sp>
      <p:sp>
        <p:nvSpPr>
          <p:cNvPr id="16" name="Rechteck 15">
            <a:extLst>
              <a:ext uri="{FF2B5EF4-FFF2-40B4-BE49-F238E27FC236}">
                <a16:creationId xmlns:a16="http://schemas.microsoft.com/office/drawing/2014/main" id="{CA7BE356-863B-9C0B-D096-D689D2AD016A}"/>
              </a:ext>
            </a:extLst>
          </p:cNvPr>
          <p:cNvSpPr/>
          <p:nvPr/>
        </p:nvSpPr>
        <p:spPr>
          <a:xfrm>
            <a:off x="78440" y="3694260"/>
            <a:ext cx="1923925" cy="646331"/>
          </a:xfrm>
          <a:prstGeom prst="rect">
            <a:avLst/>
          </a:prstGeom>
        </p:spPr>
        <p:txBody>
          <a:bodyPr wrap="none">
            <a:spAutoFit/>
          </a:bodyPr>
          <a:lstStyle/>
          <a:p>
            <a:r>
              <a:rPr lang="en-GB" sz="1200" dirty="0"/>
              <a:t>Use one word to describe</a:t>
            </a:r>
          </a:p>
          <a:p>
            <a:r>
              <a:rPr lang="en-GB" sz="1200" dirty="0"/>
              <a:t>the activity, </a:t>
            </a:r>
          </a:p>
          <a:p>
            <a:r>
              <a:rPr lang="en-GB" sz="1200" dirty="0"/>
              <a:t>preferably a verb</a:t>
            </a:r>
            <a:endParaRPr lang="de-DE" sz="1200" dirty="0"/>
          </a:p>
        </p:txBody>
      </p:sp>
      <p:sp>
        <p:nvSpPr>
          <p:cNvPr id="17" name="Rechteck 16">
            <a:extLst>
              <a:ext uri="{FF2B5EF4-FFF2-40B4-BE49-F238E27FC236}">
                <a16:creationId xmlns:a16="http://schemas.microsoft.com/office/drawing/2014/main" id="{42C740C4-6879-EE31-C0D0-2B93E5E841D2}"/>
              </a:ext>
            </a:extLst>
          </p:cNvPr>
          <p:cNvSpPr/>
          <p:nvPr/>
        </p:nvSpPr>
        <p:spPr>
          <a:xfrm>
            <a:off x="123858" y="2790115"/>
            <a:ext cx="1327608" cy="461665"/>
          </a:xfrm>
          <a:prstGeom prst="rect">
            <a:avLst/>
          </a:prstGeom>
        </p:spPr>
        <p:txBody>
          <a:bodyPr wrap="none">
            <a:spAutoFit/>
          </a:bodyPr>
          <a:lstStyle/>
          <a:p>
            <a:r>
              <a:rPr lang="en-GB" sz="1200" dirty="0"/>
              <a:t>How do you feel </a:t>
            </a:r>
          </a:p>
          <a:p>
            <a:r>
              <a:rPr lang="en-GB" sz="1200" dirty="0"/>
              <a:t>along the way?</a:t>
            </a:r>
            <a:endParaRPr lang="de-DE" sz="1200" dirty="0"/>
          </a:p>
        </p:txBody>
      </p:sp>
      <p:cxnSp>
        <p:nvCxnSpPr>
          <p:cNvPr id="23" name="Gerade Verbindung mit Pfeil 22">
            <a:extLst>
              <a:ext uri="{FF2B5EF4-FFF2-40B4-BE49-F238E27FC236}">
                <a16:creationId xmlns:a16="http://schemas.microsoft.com/office/drawing/2014/main" id="{51C52974-65CF-102C-5BC2-CF35A1C7185C}"/>
              </a:ext>
            </a:extLst>
          </p:cNvPr>
          <p:cNvCxnSpPr>
            <a:cxnSpLocks/>
          </p:cNvCxnSpPr>
          <p:nvPr/>
        </p:nvCxnSpPr>
        <p:spPr>
          <a:xfrm flipV="1">
            <a:off x="1385175" y="2536021"/>
            <a:ext cx="1537319" cy="617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615F2B29-41BD-EE78-76E6-6A7E9D21E6C6}"/>
              </a:ext>
            </a:extLst>
          </p:cNvPr>
          <p:cNvCxnSpPr>
            <a:cxnSpLocks/>
          </p:cNvCxnSpPr>
          <p:nvPr/>
        </p:nvCxnSpPr>
        <p:spPr>
          <a:xfrm flipV="1">
            <a:off x="1819835" y="3080296"/>
            <a:ext cx="1005008" cy="95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0313FD-86C3-B820-71A0-326B0279C692}"/>
              </a:ext>
            </a:extLst>
          </p:cNvPr>
          <p:cNvCxnSpPr/>
          <p:nvPr/>
        </p:nvCxnSpPr>
        <p:spPr>
          <a:xfrm>
            <a:off x="1819835" y="4035929"/>
            <a:ext cx="1658471" cy="582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327227C2-673B-178D-5E08-F8884DBD7CC0}"/>
              </a:ext>
            </a:extLst>
          </p:cNvPr>
          <p:cNvCxnSpPr/>
          <p:nvPr/>
        </p:nvCxnSpPr>
        <p:spPr>
          <a:xfrm flipH="1">
            <a:off x="4787153" y="1992021"/>
            <a:ext cx="2355209" cy="1028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A4168D45-A77F-7810-FEF7-48E880E50B44}"/>
              </a:ext>
            </a:extLst>
          </p:cNvPr>
          <p:cNvCxnSpPr>
            <a:cxnSpLocks/>
          </p:cNvCxnSpPr>
          <p:nvPr/>
        </p:nvCxnSpPr>
        <p:spPr>
          <a:xfrm flipH="1">
            <a:off x="6167718" y="3477799"/>
            <a:ext cx="1073504" cy="80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424CB14B-7A0E-A59C-242F-147A1BFBDBEA}"/>
              </a:ext>
            </a:extLst>
          </p:cNvPr>
          <p:cNvCxnSpPr/>
          <p:nvPr/>
        </p:nvCxnSpPr>
        <p:spPr>
          <a:xfrm flipH="1" flipV="1">
            <a:off x="5809129" y="4295331"/>
            <a:ext cx="1432093"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3162FA19-BB0B-7130-51BF-7515B7287630}"/>
              </a:ext>
            </a:extLst>
          </p:cNvPr>
          <p:cNvCxnSpPr>
            <a:cxnSpLocks/>
          </p:cNvCxnSpPr>
          <p:nvPr/>
        </p:nvCxnSpPr>
        <p:spPr>
          <a:xfrm>
            <a:off x="1658471" y="1564731"/>
            <a:ext cx="1264023" cy="170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5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2621" y="474621"/>
            <a:ext cx="7886700" cy="4051109"/>
          </a:xfrm>
        </p:spPr>
        <p:txBody>
          <a:bodyPr/>
          <a:lstStyle/>
          <a:p>
            <a:r>
              <a:rPr lang="en-US" dirty="0"/>
              <a:t>What next?</a:t>
            </a:r>
            <a:br>
              <a:rPr lang="en-US" dirty="0"/>
            </a:br>
            <a:br>
              <a:rPr lang="en-US" dirty="0"/>
            </a:br>
            <a:r>
              <a:rPr lang="en-US" sz="2025" dirty="0"/>
              <a:t>Use the storyboard as a reference in future coaching and mentoring sessions.</a:t>
            </a:r>
            <a:br>
              <a:rPr lang="en-US" sz="2025" dirty="0"/>
            </a:br>
            <a:br>
              <a:rPr lang="en-US" sz="2025" dirty="0"/>
            </a:br>
            <a:r>
              <a:rPr lang="en-US" sz="2025" dirty="0"/>
              <a:t>Ask your coachee/mentee to describe their storyboard and to find their own way </a:t>
            </a:r>
            <a:r>
              <a:rPr lang="en-US" sz="2025"/>
              <a:t>to present it.</a:t>
            </a:r>
            <a:br>
              <a:rPr lang="en-US" sz="2025" dirty="0"/>
            </a:br>
            <a:br>
              <a:rPr lang="en-US" sz="2025" dirty="0"/>
            </a:br>
            <a:r>
              <a:rPr lang="en-US" sz="2025" dirty="0"/>
              <a:t>Encourage your coachee/mentee to tell and own their story.</a:t>
            </a:r>
            <a:br>
              <a:rPr lang="en-US" sz="2025" dirty="0"/>
            </a:br>
            <a:br>
              <a:rPr lang="en-US" sz="2025" dirty="0"/>
            </a:br>
            <a:endParaRPr lang="en-GB" dirty="0"/>
          </a:p>
        </p:txBody>
      </p:sp>
    </p:spTree>
    <p:extLst>
      <p:ext uri="{BB962C8B-B14F-4D97-AF65-F5344CB8AC3E}">
        <p14:creationId xmlns:p14="http://schemas.microsoft.com/office/powerpoint/2010/main" val="301200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2620" y="1919622"/>
            <a:ext cx="8299543" cy="1477328"/>
          </a:xfrm>
        </p:spPr>
        <p:txBody>
          <a:bodyPr/>
          <a:lstStyle/>
          <a:p>
            <a:br>
              <a:rPr lang="en-US" dirty="0"/>
            </a:br>
            <a:r>
              <a:rPr lang="en-US" dirty="0"/>
              <a:t>More information: YES! Thinking Space</a:t>
            </a:r>
            <a:br>
              <a:rPr lang="en-US" dirty="0"/>
            </a:br>
            <a:br>
              <a:rPr lang="en-US" sz="1500" dirty="0"/>
            </a:br>
            <a:r>
              <a:rPr lang="en-US" sz="1350" dirty="0"/>
              <a:t>https://</a:t>
            </a:r>
            <a:r>
              <a:rPr lang="en-US" sz="1350" dirty="0" err="1"/>
              <a:t>youngentrepreneurssucceed.com</a:t>
            </a:r>
            <a:r>
              <a:rPr lang="en-US" sz="1350" dirty="0"/>
              <a:t>/thinking-space/</a:t>
            </a:r>
            <a:endParaRPr lang="en-US" sz="1350" dirty="0">
              <a:solidFill>
                <a:srgbClr val="FF0000"/>
              </a:solidFill>
            </a:endParaRPr>
          </a:p>
        </p:txBody>
      </p:sp>
    </p:spTree>
    <p:extLst>
      <p:ext uri="{BB962C8B-B14F-4D97-AF65-F5344CB8AC3E}">
        <p14:creationId xmlns:p14="http://schemas.microsoft.com/office/powerpoint/2010/main" val="4022906657"/>
      </p:ext>
    </p:extLst>
  </p:cSld>
  <p:clrMapOvr>
    <a:masterClrMapping/>
  </p:clrMapOvr>
</p:sld>
</file>

<file path=ppt/theme/theme1.xml><?xml version="1.0" encoding="utf-8"?>
<a:theme xmlns:a="http://schemas.openxmlformats.org/drawingml/2006/main" name="Office-theme">
  <a:themeElements>
    <a:clrScheme name="">
      <a:dk1>
        <a:srgbClr val="000000"/>
      </a:dk1>
      <a:lt1>
        <a:srgbClr val="FFFFFF"/>
      </a:lt1>
      <a:dk2>
        <a:srgbClr val="1E1E1C"/>
      </a:dk2>
      <a:lt2>
        <a:srgbClr val="0F3C74"/>
      </a:lt2>
      <a:accent1>
        <a:srgbClr val="0F3C74"/>
      </a:accent1>
      <a:accent2>
        <a:srgbClr val="D8222C"/>
      </a:accent2>
      <a:accent3>
        <a:srgbClr val="3EAF79"/>
      </a:accent3>
      <a:accent4>
        <a:srgbClr val="FFC000"/>
      </a:accent4>
      <a:accent5>
        <a:srgbClr val="0F3C74"/>
      </a:accent5>
      <a:accent6>
        <a:srgbClr val="3EAF79"/>
      </a:accent6>
      <a:hlink>
        <a:srgbClr val="0F3C74"/>
      </a:hlink>
      <a:folHlink>
        <a:srgbClr val="954F72"/>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EØSMidlene.potx" id="{2877A2A8-6D65-4BE8-A3B9-A911333E1F70}" vid="{D3D72181-B44E-471C-A438-738F633005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645</Words>
  <Application>Microsoft Macintosh PowerPoint</Application>
  <PresentationFormat>Bildschirmpräsentation (16:10)</PresentationFormat>
  <Paragraphs>75</Paragraphs>
  <Slides>9</Slides>
  <Notes>5</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Arial</vt:lpstr>
      <vt:lpstr>Calibri</vt:lpstr>
      <vt:lpstr>Office-theme</vt:lpstr>
      <vt:lpstr>Storyboard Finding a way forward</vt:lpstr>
      <vt:lpstr>Why creative techniques? </vt:lpstr>
      <vt:lpstr>Context</vt:lpstr>
      <vt:lpstr>Storyboard</vt:lpstr>
      <vt:lpstr>Start by drawing people and emotions</vt:lpstr>
      <vt:lpstr>A way forward</vt:lpstr>
      <vt:lpstr>Storyboard: example</vt:lpstr>
      <vt:lpstr>What next?  Use the storyboard as a reference in future coaching and mentoring sessions.  Ask your coachee/mentee to describe their storyboard and to find their own way to present it.  Encourage your coachee/mentee to tell and own their story.  </vt:lpstr>
      <vt:lpstr> More information: YES! Thinking Space  https://youngentrepreneurssucceed.com/thinking-space/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Jörg Schoolmann</cp:lastModifiedBy>
  <cp:revision>179</cp:revision>
  <dcterms:created xsi:type="dcterms:W3CDTF">2017-09-27T10:52:39Z</dcterms:created>
  <dcterms:modified xsi:type="dcterms:W3CDTF">2022-11-04T16:18:03Z</dcterms:modified>
</cp:coreProperties>
</file>