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85" r:id="rId3"/>
    <p:sldId id="287" r:id="rId4"/>
    <p:sldId id="347" r:id="rId5"/>
    <p:sldId id="286" r:id="rId6"/>
    <p:sldId id="316" r:id="rId7"/>
    <p:sldId id="340" r:id="rId8"/>
    <p:sldId id="320" r:id="rId9"/>
    <p:sldId id="319" r:id="rId10"/>
    <p:sldId id="321" r:id="rId11"/>
    <p:sldId id="339" r:id="rId12"/>
    <p:sldId id="348" r:id="rId13"/>
    <p:sldId id="341" r:id="rId14"/>
    <p:sldId id="343" r:id="rId15"/>
    <p:sldId id="335" r:id="rId16"/>
    <p:sldId id="337" r:id="rId17"/>
    <p:sldId id="315" r:id="rId18"/>
  </p:sldIdLst>
  <p:sldSz cx="9144000" cy="5715000" type="screen16x10"/>
  <p:notesSz cx="6858000" cy="9144000"/>
  <p:defaultTextStyle>
    <a:defPPr>
      <a:defRPr lang="en-US"/>
    </a:defPPr>
    <a:lvl1pPr marL="0" algn="l" defTabSz="713018" rtl="0" eaLnBrk="1" latinLnBrk="0" hangingPunct="1">
      <a:defRPr sz="1404" kern="1200">
        <a:solidFill>
          <a:schemeClr val="tx1"/>
        </a:solidFill>
        <a:latin typeface="+mn-lt"/>
        <a:ea typeface="+mn-ea"/>
        <a:cs typeface="+mn-cs"/>
      </a:defRPr>
    </a:lvl1pPr>
    <a:lvl2pPr marL="356510" algn="l" defTabSz="713018" rtl="0" eaLnBrk="1" latinLnBrk="0" hangingPunct="1">
      <a:defRPr sz="1404" kern="1200">
        <a:solidFill>
          <a:schemeClr val="tx1"/>
        </a:solidFill>
        <a:latin typeface="+mn-lt"/>
        <a:ea typeface="+mn-ea"/>
        <a:cs typeface="+mn-cs"/>
      </a:defRPr>
    </a:lvl2pPr>
    <a:lvl3pPr marL="713018" algn="l" defTabSz="713018" rtl="0" eaLnBrk="1" latinLnBrk="0" hangingPunct="1">
      <a:defRPr sz="1404" kern="1200">
        <a:solidFill>
          <a:schemeClr val="tx1"/>
        </a:solidFill>
        <a:latin typeface="+mn-lt"/>
        <a:ea typeface="+mn-ea"/>
        <a:cs typeface="+mn-cs"/>
      </a:defRPr>
    </a:lvl3pPr>
    <a:lvl4pPr marL="1069528" algn="l" defTabSz="713018" rtl="0" eaLnBrk="1" latinLnBrk="0" hangingPunct="1">
      <a:defRPr sz="1404" kern="1200">
        <a:solidFill>
          <a:schemeClr val="tx1"/>
        </a:solidFill>
        <a:latin typeface="+mn-lt"/>
        <a:ea typeface="+mn-ea"/>
        <a:cs typeface="+mn-cs"/>
      </a:defRPr>
    </a:lvl4pPr>
    <a:lvl5pPr marL="1426036" algn="l" defTabSz="713018" rtl="0" eaLnBrk="1" latinLnBrk="0" hangingPunct="1">
      <a:defRPr sz="1404" kern="1200">
        <a:solidFill>
          <a:schemeClr val="tx1"/>
        </a:solidFill>
        <a:latin typeface="+mn-lt"/>
        <a:ea typeface="+mn-ea"/>
        <a:cs typeface="+mn-cs"/>
      </a:defRPr>
    </a:lvl5pPr>
    <a:lvl6pPr marL="1782545" algn="l" defTabSz="713018" rtl="0" eaLnBrk="1" latinLnBrk="0" hangingPunct="1">
      <a:defRPr sz="1404" kern="1200">
        <a:solidFill>
          <a:schemeClr val="tx1"/>
        </a:solidFill>
        <a:latin typeface="+mn-lt"/>
        <a:ea typeface="+mn-ea"/>
        <a:cs typeface="+mn-cs"/>
      </a:defRPr>
    </a:lvl6pPr>
    <a:lvl7pPr marL="2139054" algn="l" defTabSz="713018" rtl="0" eaLnBrk="1" latinLnBrk="0" hangingPunct="1">
      <a:defRPr sz="1404" kern="1200">
        <a:solidFill>
          <a:schemeClr val="tx1"/>
        </a:solidFill>
        <a:latin typeface="+mn-lt"/>
        <a:ea typeface="+mn-ea"/>
        <a:cs typeface="+mn-cs"/>
      </a:defRPr>
    </a:lvl7pPr>
    <a:lvl8pPr marL="2495563" algn="l" defTabSz="713018" rtl="0" eaLnBrk="1" latinLnBrk="0" hangingPunct="1">
      <a:defRPr sz="1404" kern="1200">
        <a:solidFill>
          <a:schemeClr val="tx1"/>
        </a:solidFill>
        <a:latin typeface="+mn-lt"/>
        <a:ea typeface="+mn-ea"/>
        <a:cs typeface="+mn-cs"/>
      </a:defRPr>
    </a:lvl8pPr>
    <a:lvl9pPr marL="2852073" algn="l" defTabSz="713018"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62" userDrawn="1">
          <p15:clr>
            <a:srgbClr val="A4A3A4"/>
          </p15:clr>
        </p15:guide>
        <p15:guide id="2" orient="horz" pos="1777" userDrawn="1">
          <p15:clr>
            <a:srgbClr val="A4A3A4"/>
          </p15:clr>
        </p15:guide>
        <p15:guide id="3" pos="2880" userDrawn="1">
          <p15:clr>
            <a:srgbClr val="A4A3A4"/>
          </p15:clr>
        </p15:guide>
        <p15:guide id="4" userDrawn="1">
          <p15:clr>
            <a:srgbClr val="A4A3A4"/>
          </p15:clr>
        </p15:guide>
        <p15:guide id="5" orient="horz" pos="66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03"/>
    <a:srgbClr val="C1E9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58" autoAdjust="0"/>
    <p:restoredTop sz="96325" autoAdjust="0"/>
  </p:normalViewPr>
  <p:slideViewPr>
    <p:cSldViewPr snapToGrid="0">
      <p:cViewPr varScale="1">
        <p:scale>
          <a:sx n="148" d="100"/>
          <a:sy n="148" d="100"/>
        </p:scale>
        <p:origin x="640" y="192"/>
      </p:cViewPr>
      <p:guideLst>
        <p:guide orient="horz" pos="462"/>
        <p:guide orient="horz" pos="1777"/>
        <p:guide pos="2880"/>
        <p:guide/>
        <p:guide orient="horz" pos="666"/>
      </p:guideLst>
    </p:cSldViewPr>
  </p:slideViewPr>
  <p:notesTextViewPr>
    <p:cViewPr>
      <p:scale>
        <a:sx n="1" d="1"/>
        <a:sy n="1" d="1"/>
      </p:scale>
      <p:origin x="0" y="0"/>
    </p:cViewPr>
  </p:notesTextViewPr>
  <p:notesViewPr>
    <p:cSldViewPr snapToGrid="0" showGuides="1">
      <p:cViewPr varScale="1">
        <p:scale>
          <a:sx n="96" d="100"/>
          <a:sy n="96"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04/11/2022</a:t>
            </a:fld>
            <a:endParaRPr lang="en-GB"/>
          </a:p>
        </p:txBody>
      </p:sp>
      <p:sp>
        <p:nvSpPr>
          <p:cNvPr id="4" name="Plassholder for lysbilde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‹Nr.›</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713018" rtl="0" eaLnBrk="1" latinLnBrk="0" hangingPunct="1">
      <a:defRPr sz="936" kern="1200">
        <a:solidFill>
          <a:schemeClr val="tx1"/>
        </a:solidFill>
        <a:latin typeface="+mn-lt"/>
        <a:ea typeface="+mn-ea"/>
        <a:cs typeface="+mn-cs"/>
      </a:defRPr>
    </a:lvl1pPr>
    <a:lvl2pPr marL="356510" algn="l" defTabSz="713018" rtl="0" eaLnBrk="1" latinLnBrk="0" hangingPunct="1">
      <a:defRPr sz="936" kern="1200">
        <a:solidFill>
          <a:schemeClr val="tx1"/>
        </a:solidFill>
        <a:latin typeface="+mn-lt"/>
        <a:ea typeface="+mn-ea"/>
        <a:cs typeface="+mn-cs"/>
      </a:defRPr>
    </a:lvl2pPr>
    <a:lvl3pPr marL="713018" algn="l" defTabSz="713018" rtl="0" eaLnBrk="1" latinLnBrk="0" hangingPunct="1">
      <a:defRPr sz="936" kern="1200">
        <a:solidFill>
          <a:schemeClr val="tx1"/>
        </a:solidFill>
        <a:latin typeface="+mn-lt"/>
        <a:ea typeface="+mn-ea"/>
        <a:cs typeface="+mn-cs"/>
      </a:defRPr>
    </a:lvl3pPr>
    <a:lvl4pPr marL="1069528" algn="l" defTabSz="713018" rtl="0" eaLnBrk="1" latinLnBrk="0" hangingPunct="1">
      <a:defRPr sz="936" kern="1200">
        <a:solidFill>
          <a:schemeClr val="tx1"/>
        </a:solidFill>
        <a:latin typeface="+mn-lt"/>
        <a:ea typeface="+mn-ea"/>
        <a:cs typeface="+mn-cs"/>
      </a:defRPr>
    </a:lvl4pPr>
    <a:lvl5pPr marL="1426036" algn="l" defTabSz="713018" rtl="0" eaLnBrk="1" latinLnBrk="0" hangingPunct="1">
      <a:defRPr sz="936" kern="1200">
        <a:solidFill>
          <a:schemeClr val="tx1"/>
        </a:solidFill>
        <a:latin typeface="+mn-lt"/>
        <a:ea typeface="+mn-ea"/>
        <a:cs typeface="+mn-cs"/>
      </a:defRPr>
    </a:lvl5pPr>
    <a:lvl6pPr marL="1782545" algn="l" defTabSz="713018" rtl="0" eaLnBrk="1" latinLnBrk="0" hangingPunct="1">
      <a:defRPr sz="936" kern="1200">
        <a:solidFill>
          <a:schemeClr val="tx1"/>
        </a:solidFill>
        <a:latin typeface="+mn-lt"/>
        <a:ea typeface="+mn-ea"/>
        <a:cs typeface="+mn-cs"/>
      </a:defRPr>
    </a:lvl6pPr>
    <a:lvl7pPr marL="2139054" algn="l" defTabSz="713018" rtl="0" eaLnBrk="1" latinLnBrk="0" hangingPunct="1">
      <a:defRPr sz="936" kern="1200">
        <a:solidFill>
          <a:schemeClr val="tx1"/>
        </a:solidFill>
        <a:latin typeface="+mn-lt"/>
        <a:ea typeface="+mn-ea"/>
        <a:cs typeface="+mn-cs"/>
      </a:defRPr>
    </a:lvl7pPr>
    <a:lvl8pPr marL="2495563" algn="l" defTabSz="713018" rtl="0" eaLnBrk="1" latinLnBrk="0" hangingPunct="1">
      <a:defRPr sz="936" kern="1200">
        <a:solidFill>
          <a:schemeClr val="tx1"/>
        </a:solidFill>
        <a:latin typeface="+mn-lt"/>
        <a:ea typeface="+mn-ea"/>
        <a:cs typeface="+mn-cs"/>
      </a:defRPr>
    </a:lvl8pPr>
    <a:lvl9pPr marL="2852073" algn="l" defTabSz="713018"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light background">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621" y="2685288"/>
            <a:ext cx="6875587" cy="461665"/>
          </a:xfrm>
        </p:spPr>
        <p:txBody>
          <a:bodyPr wrap="square" lIns="0" tIns="0" rIns="0" bIns="0" anchor="ctr">
            <a:spAutoFit/>
          </a:bodyPr>
          <a:lstStyle>
            <a:lvl1pPr algn="l">
              <a:defRPr sz="3000"/>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7177082" y="5221701"/>
            <a:ext cx="1494831" cy="265457"/>
          </a:xfrm>
          <a:prstGeom prst="rect">
            <a:avLst/>
          </a:prstGeom>
        </p:spPr>
        <p:txBody>
          <a:bodyPr anchor="b">
            <a:spAutoFit/>
          </a:bodyPr>
          <a:lstStyle>
            <a:lvl1pPr>
              <a:defRPr sz="1125">
                <a:solidFill>
                  <a:schemeClr val="dk2"/>
                </a:solidFill>
              </a:defRPr>
            </a:lvl1pPr>
          </a:lstStyle>
          <a:p>
            <a:fld id="{D5906656-A9BE-4917-BFD7-16C60DDEE872}" type="datetime1">
              <a:rPr lang="nb-NO" smtClean="0"/>
              <a:t>04.11.2022</a:t>
            </a:fld>
            <a:endParaRPr lang="nb-NO" dirty="0"/>
          </a:p>
        </p:txBody>
      </p:sp>
      <p:sp>
        <p:nvSpPr>
          <p:cNvPr id="13" name="Plassholder for tekst 12"/>
          <p:cNvSpPr>
            <a:spLocks noGrp="1"/>
          </p:cNvSpPr>
          <p:nvPr>
            <p:ph type="body" sz="quarter" idx="13" hasCustomPrompt="1"/>
          </p:nvPr>
        </p:nvSpPr>
        <p:spPr>
          <a:xfrm>
            <a:off x="472620" y="5083757"/>
            <a:ext cx="1582730" cy="173124"/>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472620" y="5314757"/>
            <a:ext cx="1582730" cy="173124"/>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3825526" y="5080906"/>
            <a:ext cx="2538002" cy="173124"/>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3825527" y="5314034"/>
            <a:ext cx="2538002" cy="173124"/>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20" name="Bilde 19"/>
          <p:cNvPicPr>
            <a:picLocks noChangeAspect="1"/>
          </p:cNvPicPr>
          <p:nvPr userDrawn="1"/>
        </p:nvPicPr>
        <p:blipFill>
          <a:blip r:embed="rId2"/>
          <a:stretch>
            <a:fillRect/>
          </a:stretch>
        </p:blipFill>
        <p:spPr>
          <a:xfrm>
            <a:off x="1" y="0"/>
            <a:ext cx="9144000" cy="1005826"/>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2153800" y="486890"/>
            <a:ext cx="6516545" cy="4630173"/>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472707" y="678887"/>
            <a:ext cx="1504198" cy="4438175"/>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8" name="Plassholder for tekst 8"/>
          <p:cNvSpPr>
            <a:spLocks noGrp="1"/>
          </p:cNvSpPr>
          <p:nvPr>
            <p:ph type="body" sz="quarter" idx="13" hasCustomPrompt="1"/>
          </p:nvPr>
        </p:nvSpPr>
        <p:spPr>
          <a:xfrm>
            <a:off x="472397" y="486890"/>
            <a:ext cx="1504198" cy="173124"/>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diagram red">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2153800" y="486890"/>
            <a:ext cx="6516545" cy="4630173"/>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472707" y="678887"/>
            <a:ext cx="1504198" cy="4438175"/>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8" name="Plassholder for tekst 8"/>
          <p:cNvSpPr>
            <a:spLocks noGrp="1"/>
          </p:cNvSpPr>
          <p:nvPr>
            <p:ph type="body" sz="quarter" idx="13" hasCustomPrompt="1"/>
          </p:nvPr>
        </p:nvSpPr>
        <p:spPr>
          <a:xfrm>
            <a:off x="472397" y="486890"/>
            <a:ext cx="1504198" cy="173124"/>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tabl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2153800" y="486890"/>
            <a:ext cx="6516545" cy="4630173"/>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472707" y="678887"/>
            <a:ext cx="1504198" cy="4438175"/>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3" hasCustomPrompt="1"/>
          </p:nvPr>
        </p:nvSpPr>
        <p:spPr>
          <a:xfrm>
            <a:off x="472397" y="486890"/>
            <a:ext cx="1504198" cy="173124"/>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table red">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2153800" y="486890"/>
            <a:ext cx="6516545" cy="4630173"/>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472707" y="678887"/>
            <a:ext cx="1504198" cy="4438175"/>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3" hasCustomPrompt="1"/>
          </p:nvPr>
        </p:nvSpPr>
        <p:spPr>
          <a:xfrm>
            <a:off x="472397" y="486890"/>
            <a:ext cx="1504198" cy="173124"/>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arge text red">
    <p:bg>
      <p:bgPr>
        <a:solidFill>
          <a:schemeClr val="accent2"/>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72620" y="2376468"/>
            <a:ext cx="7886700" cy="519373"/>
          </a:xfrm>
        </p:spPr>
        <p:txBody>
          <a:bodyPr anchor="ctr"/>
          <a:lstStyle>
            <a:lvl1pPr>
              <a:defRPr sz="3375">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715064" y="5377260"/>
            <a:ext cx="58348" cy="67477"/>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8" name="Freeform 6"/>
          <p:cNvSpPr>
            <a:spLocks/>
          </p:cNvSpPr>
          <p:nvPr userDrawn="1"/>
        </p:nvSpPr>
        <p:spPr bwMode="auto">
          <a:xfrm>
            <a:off x="537637" y="5377260"/>
            <a:ext cx="59539" cy="67477"/>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9" name="Rectangle 7"/>
          <p:cNvSpPr>
            <a:spLocks noChangeArrowheads="1"/>
          </p:cNvSpPr>
          <p:nvPr userDrawn="1"/>
        </p:nvSpPr>
        <p:spPr bwMode="auto">
          <a:xfrm>
            <a:off x="479289" y="5377260"/>
            <a:ext cx="58348"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0" name="Freeform 8"/>
          <p:cNvSpPr>
            <a:spLocks/>
          </p:cNvSpPr>
          <p:nvPr userDrawn="1"/>
        </p:nvSpPr>
        <p:spPr bwMode="auto">
          <a:xfrm>
            <a:off x="597177" y="5311769"/>
            <a:ext cx="58348" cy="19846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1" name="Freeform 9"/>
          <p:cNvSpPr>
            <a:spLocks/>
          </p:cNvSpPr>
          <p:nvPr userDrawn="1"/>
        </p:nvSpPr>
        <p:spPr bwMode="auto">
          <a:xfrm>
            <a:off x="978821" y="5377260"/>
            <a:ext cx="58348" cy="67477"/>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2" name="Rectangle 10"/>
          <p:cNvSpPr>
            <a:spLocks noChangeArrowheads="1"/>
          </p:cNvSpPr>
          <p:nvPr userDrawn="1"/>
        </p:nvSpPr>
        <p:spPr bwMode="auto">
          <a:xfrm>
            <a:off x="921069" y="5377260"/>
            <a:ext cx="57753"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3" name="Freeform 11"/>
          <p:cNvSpPr>
            <a:spLocks/>
          </p:cNvSpPr>
          <p:nvPr userDrawn="1"/>
        </p:nvSpPr>
        <p:spPr bwMode="auto">
          <a:xfrm>
            <a:off x="1037169" y="5311769"/>
            <a:ext cx="59539" cy="19846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4" name="Rectangle 12"/>
          <p:cNvSpPr>
            <a:spLocks noChangeArrowheads="1"/>
          </p:cNvSpPr>
          <p:nvPr userDrawn="1"/>
        </p:nvSpPr>
        <p:spPr bwMode="auto">
          <a:xfrm>
            <a:off x="655525" y="5246277"/>
            <a:ext cx="59539" cy="198460"/>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5" name="Line 13"/>
          <p:cNvSpPr>
            <a:spLocks noChangeShapeType="1"/>
          </p:cNvSpPr>
          <p:nvPr userDrawn="1"/>
        </p:nvSpPr>
        <p:spPr bwMode="auto">
          <a:xfrm>
            <a:off x="773412" y="5444737"/>
            <a:ext cx="147657"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6" name="Line 14"/>
          <p:cNvSpPr>
            <a:spLocks noChangeShapeType="1"/>
          </p:cNvSpPr>
          <p:nvPr userDrawn="1"/>
        </p:nvSpPr>
        <p:spPr bwMode="auto">
          <a:xfrm>
            <a:off x="1096709" y="5444737"/>
            <a:ext cx="804252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dirty="0"/>
          </a:p>
        </p:txBody>
      </p:sp>
      <p:sp>
        <p:nvSpPr>
          <p:cNvPr id="17" name="Line 15"/>
          <p:cNvSpPr>
            <a:spLocks noChangeShapeType="1"/>
          </p:cNvSpPr>
          <p:nvPr userDrawn="1"/>
        </p:nvSpPr>
        <p:spPr bwMode="auto">
          <a:xfrm>
            <a:off x="2381" y="5444737"/>
            <a:ext cx="47690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arge text green">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72620" y="2376468"/>
            <a:ext cx="7886700" cy="519373"/>
          </a:xfrm>
        </p:spPr>
        <p:txBody>
          <a:bodyPr anchor="ctr"/>
          <a:lstStyle>
            <a:lvl1pPr>
              <a:defRPr sz="3375">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715064" y="5377260"/>
            <a:ext cx="58348" cy="67477"/>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8" name="Freeform 6"/>
          <p:cNvSpPr>
            <a:spLocks/>
          </p:cNvSpPr>
          <p:nvPr userDrawn="1"/>
        </p:nvSpPr>
        <p:spPr bwMode="auto">
          <a:xfrm>
            <a:off x="537637" y="5377260"/>
            <a:ext cx="59539" cy="67477"/>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9" name="Rectangle 7"/>
          <p:cNvSpPr>
            <a:spLocks noChangeArrowheads="1"/>
          </p:cNvSpPr>
          <p:nvPr userDrawn="1"/>
        </p:nvSpPr>
        <p:spPr bwMode="auto">
          <a:xfrm>
            <a:off x="479289" y="5377260"/>
            <a:ext cx="58348"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0" name="Freeform 8"/>
          <p:cNvSpPr>
            <a:spLocks/>
          </p:cNvSpPr>
          <p:nvPr userDrawn="1"/>
        </p:nvSpPr>
        <p:spPr bwMode="auto">
          <a:xfrm>
            <a:off x="597177" y="5311769"/>
            <a:ext cx="58348" cy="19846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1" name="Freeform 9"/>
          <p:cNvSpPr>
            <a:spLocks/>
          </p:cNvSpPr>
          <p:nvPr userDrawn="1"/>
        </p:nvSpPr>
        <p:spPr bwMode="auto">
          <a:xfrm>
            <a:off x="978821" y="5377260"/>
            <a:ext cx="58348" cy="67477"/>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2" name="Rectangle 10"/>
          <p:cNvSpPr>
            <a:spLocks noChangeArrowheads="1"/>
          </p:cNvSpPr>
          <p:nvPr userDrawn="1"/>
        </p:nvSpPr>
        <p:spPr bwMode="auto">
          <a:xfrm>
            <a:off x="921069" y="5377260"/>
            <a:ext cx="57753"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3" name="Freeform 11"/>
          <p:cNvSpPr>
            <a:spLocks/>
          </p:cNvSpPr>
          <p:nvPr userDrawn="1"/>
        </p:nvSpPr>
        <p:spPr bwMode="auto">
          <a:xfrm>
            <a:off x="1037169" y="5311769"/>
            <a:ext cx="59539" cy="19846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4" name="Rectangle 12"/>
          <p:cNvSpPr>
            <a:spLocks noChangeArrowheads="1"/>
          </p:cNvSpPr>
          <p:nvPr userDrawn="1"/>
        </p:nvSpPr>
        <p:spPr bwMode="auto">
          <a:xfrm>
            <a:off x="655525" y="5246277"/>
            <a:ext cx="59539" cy="198460"/>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5" name="Line 13"/>
          <p:cNvSpPr>
            <a:spLocks noChangeShapeType="1"/>
          </p:cNvSpPr>
          <p:nvPr userDrawn="1"/>
        </p:nvSpPr>
        <p:spPr bwMode="auto">
          <a:xfrm>
            <a:off x="773412" y="5444737"/>
            <a:ext cx="147657"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6" name="Line 14"/>
          <p:cNvSpPr>
            <a:spLocks noChangeShapeType="1"/>
          </p:cNvSpPr>
          <p:nvPr userDrawn="1"/>
        </p:nvSpPr>
        <p:spPr bwMode="auto">
          <a:xfrm>
            <a:off x="1096709" y="5444737"/>
            <a:ext cx="804252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dirty="0"/>
          </a:p>
        </p:txBody>
      </p:sp>
      <p:sp>
        <p:nvSpPr>
          <p:cNvPr id="17" name="Line 15"/>
          <p:cNvSpPr>
            <a:spLocks noChangeShapeType="1"/>
          </p:cNvSpPr>
          <p:nvPr userDrawn="1"/>
        </p:nvSpPr>
        <p:spPr bwMode="auto">
          <a:xfrm>
            <a:off x="2381" y="5444737"/>
            <a:ext cx="47690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arge text blue">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72620" y="2376468"/>
            <a:ext cx="7886700" cy="519373"/>
          </a:xfrm>
        </p:spPr>
        <p:txBody>
          <a:bodyPr anchor="ctr"/>
          <a:lstStyle>
            <a:lvl1pPr>
              <a:defRPr sz="3375">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715064" y="5377260"/>
            <a:ext cx="58348" cy="67477"/>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8" name="Freeform 6"/>
          <p:cNvSpPr>
            <a:spLocks/>
          </p:cNvSpPr>
          <p:nvPr userDrawn="1"/>
        </p:nvSpPr>
        <p:spPr bwMode="auto">
          <a:xfrm>
            <a:off x="537637" y="5377260"/>
            <a:ext cx="59539" cy="67477"/>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9" name="Rectangle 7"/>
          <p:cNvSpPr>
            <a:spLocks noChangeArrowheads="1"/>
          </p:cNvSpPr>
          <p:nvPr userDrawn="1"/>
        </p:nvSpPr>
        <p:spPr bwMode="auto">
          <a:xfrm>
            <a:off x="479289" y="5377260"/>
            <a:ext cx="58348"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0" name="Freeform 8"/>
          <p:cNvSpPr>
            <a:spLocks/>
          </p:cNvSpPr>
          <p:nvPr userDrawn="1"/>
        </p:nvSpPr>
        <p:spPr bwMode="auto">
          <a:xfrm>
            <a:off x="597177" y="5311769"/>
            <a:ext cx="58348" cy="19846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1" name="Freeform 9"/>
          <p:cNvSpPr>
            <a:spLocks/>
          </p:cNvSpPr>
          <p:nvPr userDrawn="1"/>
        </p:nvSpPr>
        <p:spPr bwMode="auto">
          <a:xfrm>
            <a:off x="978821" y="5377260"/>
            <a:ext cx="58348" cy="67477"/>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2" name="Rectangle 10"/>
          <p:cNvSpPr>
            <a:spLocks noChangeArrowheads="1"/>
          </p:cNvSpPr>
          <p:nvPr userDrawn="1"/>
        </p:nvSpPr>
        <p:spPr bwMode="auto">
          <a:xfrm>
            <a:off x="921069" y="5377260"/>
            <a:ext cx="57753"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3" name="Freeform 11"/>
          <p:cNvSpPr>
            <a:spLocks/>
          </p:cNvSpPr>
          <p:nvPr userDrawn="1"/>
        </p:nvSpPr>
        <p:spPr bwMode="auto">
          <a:xfrm>
            <a:off x="1037169" y="5311769"/>
            <a:ext cx="59539" cy="19846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4" name="Rectangle 12"/>
          <p:cNvSpPr>
            <a:spLocks noChangeArrowheads="1"/>
          </p:cNvSpPr>
          <p:nvPr userDrawn="1"/>
        </p:nvSpPr>
        <p:spPr bwMode="auto">
          <a:xfrm>
            <a:off x="655525" y="5246277"/>
            <a:ext cx="59539" cy="198460"/>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5" name="Line 13"/>
          <p:cNvSpPr>
            <a:spLocks noChangeShapeType="1"/>
          </p:cNvSpPr>
          <p:nvPr userDrawn="1"/>
        </p:nvSpPr>
        <p:spPr bwMode="auto">
          <a:xfrm>
            <a:off x="773412" y="5444737"/>
            <a:ext cx="147657"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16" name="Line 14"/>
          <p:cNvSpPr>
            <a:spLocks noChangeShapeType="1"/>
          </p:cNvSpPr>
          <p:nvPr userDrawn="1"/>
        </p:nvSpPr>
        <p:spPr bwMode="auto">
          <a:xfrm>
            <a:off x="1096709" y="5444737"/>
            <a:ext cx="804252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dirty="0"/>
          </a:p>
        </p:txBody>
      </p:sp>
      <p:sp>
        <p:nvSpPr>
          <p:cNvPr id="17" name="Line 15"/>
          <p:cNvSpPr>
            <a:spLocks noChangeShapeType="1"/>
          </p:cNvSpPr>
          <p:nvPr userDrawn="1"/>
        </p:nvSpPr>
        <p:spPr bwMode="auto">
          <a:xfrm>
            <a:off x="2381" y="5444737"/>
            <a:ext cx="47690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Tree>
    <p:extLst>
      <p:ext uri="{BB962C8B-B14F-4D97-AF65-F5344CB8AC3E}">
        <p14:creationId xmlns:p14="http://schemas.microsoft.com/office/powerpoint/2010/main" val="3023412192"/>
      </p:ext>
    </p:extLst>
  </p:cSld>
  <p:clrMapOvr>
    <a:masterClrMapping/>
  </p:clrMapOvr>
  <p:extLst>
    <p:ext uri="{DCECCB84-F9BA-43D5-87BE-67443E8EF086}">
      <p15:sldGuideLst xmlns:p15="http://schemas.microsoft.com/office/powerpoint/2012/main">
        <p15:guide id="1" orient="horz" pos="180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Tree>
    <p:extLst>
      <p:ext uri="{BB962C8B-B14F-4D97-AF65-F5344CB8AC3E}">
        <p14:creationId xmlns:p14="http://schemas.microsoft.com/office/powerpoint/2010/main" val="2436915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621" y="1502207"/>
            <a:ext cx="6875587" cy="461665"/>
          </a:xfrm>
        </p:spPr>
        <p:txBody>
          <a:bodyPr wrap="square" lIns="0" tIns="0" rIns="0" bIns="0" anchor="ctr">
            <a:spAutoFit/>
          </a:bodyPr>
          <a:lstStyle>
            <a:lvl1pPr algn="l">
              <a:defRPr sz="3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pic>
        <p:nvPicPr>
          <p:cNvPr id="5" name="Bilde 4"/>
          <p:cNvPicPr>
            <a:picLocks noChangeAspect="1"/>
          </p:cNvPicPr>
          <p:nvPr userDrawn="1"/>
        </p:nvPicPr>
        <p:blipFill>
          <a:blip r:embed="rId3"/>
          <a:stretch>
            <a:fillRect/>
          </a:stretch>
        </p:blipFill>
        <p:spPr>
          <a:xfrm>
            <a:off x="1" y="0"/>
            <a:ext cx="9144000" cy="1051545"/>
          </a:xfrm>
          <a:prstGeom prst="rect">
            <a:avLst/>
          </a:prstGeom>
        </p:spPr>
      </p:pic>
      <p:sp>
        <p:nvSpPr>
          <p:cNvPr id="7" name="Plassholder for tekst 6"/>
          <p:cNvSpPr>
            <a:spLocks noGrp="1"/>
          </p:cNvSpPr>
          <p:nvPr>
            <p:ph type="body" sz="quarter" idx="10" hasCustomPrompt="1"/>
          </p:nvPr>
        </p:nvSpPr>
        <p:spPr>
          <a:xfrm>
            <a:off x="472739" y="2150884"/>
            <a:ext cx="6875468" cy="897703"/>
          </a:xfrm>
        </p:spPr>
        <p:txBody>
          <a:bodyPr/>
          <a:lstStyle>
            <a:lvl1pPr marL="0" indent="0">
              <a:buNone/>
              <a:defRPr b="1">
                <a:solidFill>
                  <a:schemeClr val="bg1"/>
                </a:solidFill>
              </a:defRPr>
            </a:lvl1pPr>
            <a:lvl2pPr marL="342849" indent="0">
              <a:buNone/>
              <a:defRPr b="1">
                <a:solidFill>
                  <a:schemeClr val="bg1"/>
                </a:solidFill>
              </a:defRPr>
            </a:lvl2pPr>
            <a:lvl3pPr marL="685697" indent="0">
              <a:buNone/>
              <a:defRPr b="1">
                <a:solidFill>
                  <a:schemeClr val="bg1"/>
                </a:solidFill>
              </a:defRPr>
            </a:lvl3pPr>
            <a:lvl4pPr marL="1028546" indent="0">
              <a:buNone/>
              <a:defRPr b="1">
                <a:solidFill>
                  <a:schemeClr val="bg1"/>
                </a:solidFill>
              </a:defRPr>
            </a:lvl4pPr>
            <a:lvl5pPr marL="1371395"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spTree>
    <p:extLst>
      <p:ext uri="{BB962C8B-B14F-4D97-AF65-F5344CB8AC3E}">
        <p14:creationId xmlns:p14="http://schemas.microsoft.com/office/powerpoint/2010/main" val="2468644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3418" y="197365"/>
            <a:ext cx="7065067" cy="403957"/>
          </a:xfrm>
        </p:spPr>
        <p:txBody>
          <a:bodyPr/>
          <a:lstStyle/>
          <a:p>
            <a:r>
              <a:rPr lang="de-DE"/>
              <a:t>Mastertitelformat bearbeiten</a:t>
            </a:r>
            <a:endParaRPr lang="de-DE" dirty="0"/>
          </a:p>
        </p:txBody>
      </p:sp>
      <p:sp>
        <p:nvSpPr>
          <p:cNvPr id="3" name="Textplatzhalter 20">
            <a:extLst>
              <a:ext uri="{FF2B5EF4-FFF2-40B4-BE49-F238E27FC236}">
                <a16:creationId xmlns:a16="http://schemas.microsoft.com/office/drawing/2014/main" id="{0F8BDAFC-755E-4E2D-AC61-91ECABB7D2BB}"/>
              </a:ext>
            </a:extLst>
          </p:cNvPr>
          <p:cNvSpPr>
            <a:spLocks noGrp="1"/>
          </p:cNvSpPr>
          <p:nvPr>
            <p:ph idx="1"/>
          </p:nvPr>
        </p:nvSpPr>
        <p:spPr>
          <a:xfrm>
            <a:off x="683419" y="937948"/>
            <a:ext cx="7777163" cy="4200260"/>
          </a:xfrm>
          <a:prstGeom prst="rect">
            <a:avLst/>
          </a:prstGeom>
        </p:spPr>
        <p:txBody>
          <a:bodyPr vert="horz" lIns="72000" tIns="72000" rIns="72000" bIns="72000" rtlCol="0">
            <a:noAutofit/>
          </a:bodyPr>
          <a:lstStyle>
            <a:lvl1pPr>
              <a:defRPr sz="1050"/>
            </a:lvl1pPr>
            <a:lvl2pPr>
              <a:defRPr sz="1050"/>
            </a:lvl2pPr>
            <a:lvl3pPr>
              <a:defRPr sz="1050"/>
            </a:lvl3pPr>
            <a:lvl4pPr>
              <a:defRPr sz="1050"/>
            </a:lvl4pPr>
            <a:lvl5pPr>
              <a:defRPr sz="105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4966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photo background">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621" y="2685288"/>
            <a:ext cx="6875587" cy="461665"/>
          </a:xfrm>
        </p:spPr>
        <p:txBody>
          <a:bodyPr wrap="square" lIns="0" tIns="0" rIns="0" bIns="0" anchor="ctr">
            <a:spAutoFit/>
          </a:bodyPr>
          <a:lstStyle>
            <a:lvl1pPr algn="l">
              <a:defRPr sz="3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7177082" y="5221701"/>
            <a:ext cx="1494831" cy="265457"/>
          </a:xfrm>
          <a:prstGeom prst="rect">
            <a:avLst/>
          </a:prstGeom>
        </p:spPr>
        <p:txBody>
          <a:bodyPr anchor="b">
            <a:spAutoFit/>
          </a:bodyPr>
          <a:lstStyle>
            <a:lvl1pPr>
              <a:defRPr sz="1125">
                <a:solidFill>
                  <a:schemeClr val="bg1"/>
                </a:solidFill>
              </a:defRPr>
            </a:lvl1pPr>
          </a:lstStyle>
          <a:p>
            <a:fld id="{35900153-C3D1-4B62-A437-E57CAB8AEB13}" type="datetime1">
              <a:rPr lang="nb-NO" smtClean="0"/>
              <a:t>04.11.2022</a:t>
            </a:fld>
            <a:endParaRPr lang="nb-NO" dirty="0"/>
          </a:p>
        </p:txBody>
      </p:sp>
      <p:sp>
        <p:nvSpPr>
          <p:cNvPr id="13" name="Plassholder for tekst 12"/>
          <p:cNvSpPr>
            <a:spLocks noGrp="1"/>
          </p:cNvSpPr>
          <p:nvPr>
            <p:ph type="body" sz="quarter" idx="13" hasCustomPrompt="1"/>
          </p:nvPr>
        </p:nvSpPr>
        <p:spPr>
          <a:xfrm>
            <a:off x="472620" y="5083757"/>
            <a:ext cx="1582730" cy="173124"/>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472620" y="5314757"/>
            <a:ext cx="1582730" cy="173124"/>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3825526" y="5080906"/>
            <a:ext cx="2538002" cy="173124"/>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3825527" y="5314034"/>
            <a:ext cx="2538002" cy="173124"/>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stretch>
            <a:fillRect/>
          </a:stretch>
        </p:blipFill>
        <p:spPr>
          <a:xfrm>
            <a:off x="1" y="0"/>
            <a:ext cx="9144000" cy="1051545"/>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83419" y="197365"/>
            <a:ext cx="7079090" cy="403957"/>
          </a:xfrm>
        </p:spPr>
        <p:txBody>
          <a:bodyPr/>
          <a:lstStyle/>
          <a:p>
            <a:r>
              <a:rPr lang="de-DE"/>
              <a:t>Mastertitelformat bearbeiten</a:t>
            </a:r>
            <a:endParaRPr lang="de-DE" dirty="0"/>
          </a:p>
        </p:txBody>
      </p:sp>
      <p:sp>
        <p:nvSpPr>
          <p:cNvPr id="7" name="Textplatzhalter 20">
            <a:extLst>
              <a:ext uri="{FF2B5EF4-FFF2-40B4-BE49-F238E27FC236}">
                <a16:creationId xmlns:a16="http://schemas.microsoft.com/office/drawing/2014/main" id="{C1F68F32-D6C9-4BE0-A3C6-D5D3F2C97195}"/>
              </a:ext>
            </a:extLst>
          </p:cNvPr>
          <p:cNvSpPr>
            <a:spLocks noGrp="1"/>
          </p:cNvSpPr>
          <p:nvPr>
            <p:ph idx="1"/>
          </p:nvPr>
        </p:nvSpPr>
        <p:spPr>
          <a:xfrm>
            <a:off x="683419" y="937949"/>
            <a:ext cx="3755643" cy="4200261"/>
          </a:xfrm>
          <a:prstGeom prst="rect">
            <a:avLst/>
          </a:prstGeom>
        </p:spPr>
        <p:txBody>
          <a:bodyPr vert="horz" lIns="72000" tIns="72000" rIns="72000" bIns="72000" rtlCol="0">
            <a:noAutofit/>
          </a:bodyPr>
          <a:lstStyle>
            <a:lvl1pPr>
              <a:defRPr sz="1050"/>
            </a:lvl1pPr>
            <a:lvl2pPr>
              <a:defRPr sz="1050"/>
            </a:lvl2pPr>
            <a:lvl3pPr>
              <a:defRPr sz="1050"/>
            </a:lvl3pPr>
            <a:lvl4pPr>
              <a:defRPr sz="1050"/>
            </a:lvl4pPr>
            <a:lvl5pPr>
              <a:defRPr sz="105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quarter" idx="10"/>
          </p:nvPr>
        </p:nvSpPr>
        <p:spPr>
          <a:xfrm>
            <a:off x="4705201" y="937948"/>
            <a:ext cx="3755231" cy="42002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40116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472706" y="1288292"/>
            <a:ext cx="8199207" cy="3828771"/>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0" hasCustomPrompt="1"/>
          </p:nvPr>
        </p:nvSpPr>
        <p:spPr>
          <a:xfrm>
            <a:off x="472396" y="1096294"/>
            <a:ext cx="8199207" cy="173124"/>
          </a:xfrm>
        </p:spPr>
        <p:txBody>
          <a:bodyPr>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re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472706" y="1288292"/>
            <a:ext cx="8199207" cy="3828771"/>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0" hasCustomPrompt="1"/>
          </p:nvPr>
        </p:nvSpPr>
        <p:spPr>
          <a:xfrm>
            <a:off x="472396" y="1096294"/>
            <a:ext cx="8199207" cy="173124"/>
          </a:xfrm>
        </p:spPr>
        <p:txBody>
          <a:bodyPr>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7" name="Rektangel 6"/>
          <p:cNvSpPr/>
          <p:nvPr userDrawn="1"/>
        </p:nvSpPr>
        <p:spPr>
          <a:xfrm>
            <a:off x="5509406" y="0"/>
            <a:ext cx="3634594"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7"/>
          </a:p>
        </p:txBody>
      </p:sp>
      <p:sp>
        <p:nvSpPr>
          <p:cNvPr id="5" name="Plassholder for bilde 4"/>
          <p:cNvSpPr>
            <a:spLocks noGrp="1"/>
          </p:cNvSpPr>
          <p:nvPr>
            <p:ph type="pic" sz="quarter" idx="10" hasCustomPrompt="1"/>
          </p:nvPr>
        </p:nvSpPr>
        <p:spPr>
          <a:xfrm>
            <a:off x="5509406" y="0"/>
            <a:ext cx="3634594" cy="5715000"/>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472707" y="479768"/>
            <a:ext cx="4604589" cy="403957"/>
          </a:xfrm>
        </p:spPr>
        <p:txBody>
          <a:bodyPr/>
          <a:lstStyle>
            <a:lvl1pPr>
              <a:defRPr>
                <a:solidFill>
                  <a:srgbClr val="002060"/>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472707" y="1288292"/>
            <a:ext cx="4604589" cy="3828771"/>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1" hasCustomPrompt="1"/>
          </p:nvPr>
        </p:nvSpPr>
        <p:spPr>
          <a:xfrm>
            <a:off x="472397" y="1096294"/>
            <a:ext cx="4604589" cy="173124"/>
          </a:xfrm>
        </p:spPr>
        <p:txBody>
          <a:bodyPr wrap="square">
            <a:spAutoFit/>
          </a:bodyPr>
          <a:lstStyle>
            <a:lvl1pPr marL="0" indent="0">
              <a:buNone/>
              <a:defRPr b="1">
                <a:solidFill>
                  <a:srgbClr val="00206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photo red">
    <p:spTree>
      <p:nvGrpSpPr>
        <p:cNvPr id="1" name=""/>
        <p:cNvGrpSpPr/>
        <p:nvPr/>
      </p:nvGrpSpPr>
      <p:grpSpPr>
        <a:xfrm>
          <a:off x="0" y="0"/>
          <a:ext cx="0" cy="0"/>
          <a:chOff x="0" y="0"/>
          <a:chExt cx="0" cy="0"/>
        </a:xfrm>
      </p:grpSpPr>
      <p:sp>
        <p:nvSpPr>
          <p:cNvPr id="7" name="Rektangel 6"/>
          <p:cNvSpPr/>
          <p:nvPr userDrawn="1"/>
        </p:nvSpPr>
        <p:spPr>
          <a:xfrm>
            <a:off x="5509406" y="0"/>
            <a:ext cx="3634594"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7"/>
          </a:p>
        </p:txBody>
      </p:sp>
      <p:sp>
        <p:nvSpPr>
          <p:cNvPr id="5" name="Plassholder for bilde 4"/>
          <p:cNvSpPr>
            <a:spLocks noGrp="1"/>
          </p:cNvSpPr>
          <p:nvPr>
            <p:ph type="pic" sz="quarter" idx="10" hasCustomPrompt="1"/>
          </p:nvPr>
        </p:nvSpPr>
        <p:spPr>
          <a:xfrm>
            <a:off x="5509406" y="0"/>
            <a:ext cx="3634594" cy="5715000"/>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472707" y="479768"/>
            <a:ext cx="4604589" cy="403957"/>
          </a:xfrm>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472707" y="1288292"/>
            <a:ext cx="4604589" cy="3828771"/>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1" hasCustomPrompt="1"/>
          </p:nvPr>
        </p:nvSpPr>
        <p:spPr>
          <a:xfrm>
            <a:off x="472397" y="1096294"/>
            <a:ext cx="4604589" cy="173124"/>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7" name="Rektangel 6"/>
          <p:cNvSpPr/>
          <p:nvPr userDrawn="1"/>
        </p:nvSpPr>
        <p:spPr>
          <a:xfrm>
            <a:off x="2153800" y="0"/>
            <a:ext cx="69902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7"/>
          </a:p>
        </p:txBody>
      </p:sp>
      <p:sp>
        <p:nvSpPr>
          <p:cNvPr id="5" name="Plassholder for bilde 4"/>
          <p:cNvSpPr>
            <a:spLocks noGrp="1"/>
          </p:cNvSpPr>
          <p:nvPr>
            <p:ph type="pic" sz="quarter" idx="10" hasCustomPrompt="1"/>
          </p:nvPr>
        </p:nvSpPr>
        <p:spPr>
          <a:xfrm>
            <a:off x="2153800" y="0"/>
            <a:ext cx="6990200" cy="5715000"/>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472707" y="678887"/>
            <a:ext cx="1504198" cy="4438175"/>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11" name="Plassholder for tekst 8"/>
          <p:cNvSpPr>
            <a:spLocks noGrp="1"/>
          </p:cNvSpPr>
          <p:nvPr>
            <p:ph type="body" sz="quarter" idx="12" hasCustomPrompt="1"/>
          </p:nvPr>
        </p:nvSpPr>
        <p:spPr>
          <a:xfrm>
            <a:off x="472397" y="486890"/>
            <a:ext cx="1504198" cy="173124"/>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photo red">
    <p:spTree>
      <p:nvGrpSpPr>
        <p:cNvPr id="1" name=""/>
        <p:cNvGrpSpPr/>
        <p:nvPr/>
      </p:nvGrpSpPr>
      <p:grpSpPr>
        <a:xfrm>
          <a:off x="0" y="0"/>
          <a:ext cx="0" cy="0"/>
          <a:chOff x="0" y="0"/>
          <a:chExt cx="0" cy="0"/>
        </a:xfrm>
      </p:grpSpPr>
      <p:sp>
        <p:nvSpPr>
          <p:cNvPr id="7" name="Rektangel 6"/>
          <p:cNvSpPr/>
          <p:nvPr userDrawn="1"/>
        </p:nvSpPr>
        <p:spPr>
          <a:xfrm>
            <a:off x="2153800" y="0"/>
            <a:ext cx="69902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7"/>
          </a:p>
        </p:txBody>
      </p:sp>
      <p:sp>
        <p:nvSpPr>
          <p:cNvPr id="5" name="Plassholder for bilde 4"/>
          <p:cNvSpPr>
            <a:spLocks noGrp="1"/>
          </p:cNvSpPr>
          <p:nvPr>
            <p:ph type="pic" sz="quarter" idx="10" hasCustomPrompt="1"/>
          </p:nvPr>
        </p:nvSpPr>
        <p:spPr>
          <a:xfrm>
            <a:off x="2153800" y="0"/>
            <a:ext cx="6990200" cy="5715000"/>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472707" y="678887"/>
            <a:ext cx="1504198" cy="4438175"/>
          </a:xfrm>
        </p:spPr>
        <p:txBody>
          <a:body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11" name="Plassholder for tekst 8"/>
          <p:cNvSpPr>
            <a:spLocks noGrp="1"/>
          </p:cNvSpPr>
          <p:nvPr>
            <p:ph type="body" sz="quarter" idx="12" hasCustomPrompt="1"/>
          </p:nvPr>
        </p:nvSpPr>
        <p:spPr>
          <a:xfrm>
            <a:off x="472397" y="486890"/>
            <a:ext cx="1504198" cy="173124"/>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arge photo">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715064" y="5377260"/>
            <a:ext cx="58348" cy="67477"/>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2" name="Freeform 6"/>
          <p:cNvSpPr>
            <a:spLocks/>
          </p:cNvSpPr>
          <p:nvPr userDrawn="1"/>
        </p:nvSpPr>
        <p:spPr bwMode="auto">
          <a:xfrm>
            <a:off x="537637" y="5377260"/>
            <a:ext cx="59539" cy="67477"/>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3" name="Rectangle 7"/>
          <p:cNvSpPr>
            <a:spLocks noChangeArrowheads="1"/>
          </p:cNvSpPr>
          <p:nvPr userDrawn="1"/>
        </p:nvSpPr>
        <p:spPr bwMode="auto">
          <a:xfrm>
            <a:off x="479289" y="5377260"/>
            <a:ext cx="58348"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4" name="Freeform 8"/>
          <p:cNvSpPr>
            <a:spLocks/>
          </p:cNvSpPr>
          <p:nvPr userDrawn="1"/>
        </p:nvSpPr>
        <p:spPr bwMode="auto">
          <a:xfrm>
            <a:off x="597177" y="5311769"/>
            <a:ext cx="58348" cy="19846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5" name="Freeform 9"/>
          <p:cNvSpPr>
            <a:spLocks/>
          </p:cNvSpPr>
          <p:nvPr userDrawn="1"/>
        </p:nvSpPr>
        <p:spPr bwMode="auto">
          <a:xfrm>
            <a:off x="978821" y="5377260"/>
            <a:ext cx="58348" cy="67477"/>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6" name="Rectangle 10"/>
          <p:cNvSpPr>
            <a:spLocks noChangeArrowheads="1"/>
          </p:cNvSpPr>
          <p:nvPr userDrawn="1"/>
        </p:nvSpPr>
        <p:spPr bwMode="auto">
          <a:xfrm>
            <a:off x="921069" y="5377260"/>
            <a:ext cx="57753" cy="132969"/>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7" name="Freeform 11"/>
          <p:cNvSpPr>
            <a:spLocks/>
          </p:cNvSpPr>
          <p:nvPr userDrawn="1"/>
        </p:nvSpPr>
        <p:spPr bwMode="auto">
          <a:xfrm>
            <a:off x="1037169" y="5311769"/>
            <a:ext cx="59539" cy="19846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8" name="Rectangle 12"/>
          <p:cNvSpPr>
            <a:spLocks noChangeArrowheads="1"/>
          </p:cNvSpPr>
          <p:nvPr userDrawn="1"/>
        </p:nvSpPr>
        <p:spPr bwMode="auto">
          <a:xfrm>
            <a:off x="655525" y="5246277"/>
            <a:ext cx="59539" cy="198460"/>
          </a:xfrm>
          <a:prstGeom prst="rect">
            <a:avLst/>
          </a:prstGeom>
          <a:noFill/>
          <a:ln w="1905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49" name="Line 13"/>
          <p:cNvSpPr>
            <a:spLocks noChangeShapeType="1"/>
          </p:cNvSpPr>
          <p:nvPr userDrawn="1"/>
        </p:nvSpPr>
        <p:spPr bwMode="auto">
          <a:xfrm>
            <a:off x="773412" y="5444737"/>
            <a:ext cx="147657"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50" name="Line 14"/>
          <p:cNvSpPr>
            <a:spLocks noChangeShapeType="1"/>
          </p:cNvSpPr>
          <p:nvPr userDrawn="1"/>
        </p:nvSpPr>
        <p:spPr bwMode="auto">
          <a:xfrm>
            <a:off x="1096709" y="5444737"/>
            <a:ext cx="804252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dirty="0"/>
          </a:p>
        </p:txBody>
      </p:sp>
      <p:sp>
        <p:nvSpPr>
          <p:cNvPr id="51" name="Line 15"/>
          <p:cNvSpPr>
            <a:spLocks noChangeShapeType="1"/>
          </p:cNvSpPr>
          <p:nvPr userDrawn="1"/>
        </p:nvSpPr>
        <p:spPr bwMode="auto">
          <a:xfrm>
            <a:off x="2381" y="5444737"/>
            <a:ext cx="476908" cy="0"/>
          </a:xfrm>
          <a:prstGeom prst="line">
            <a:avLst/>
          </a:prstGeom>
          <a:noFill/>
          <a:ln w="1905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706" y="479768"/>
            <a:ext cx="8199207" cy="403957"/>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472706" y="1103441"/>
            <a:ext cx="8199207" cy="4013622"/>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Second level</a:t>
            </a:r>
          </a:p>
          <a:p>
            <a:pPr lvl="2"/>
            <a:r>
              <a:rPr lang="nb-NO" dirty="0"/>
              <a:t>Third level</a:t>
            </a:r>
          </a:p>
          <a:p>
            <a:pPr lvl="3"/>
            <a:r>
              <a:rPr lang="nb-NO" dirty="0"/>
              <a:t>Fourth level</a:t>
            </a:r>
          </a:p>
          <a:p>
            <a:pPr lvl="4"/>
            <a:r>
              <a:rPr lang="nb-NO" dirty="0"/>
              <a:t>Fifth level</a:t>
            </a:r>
          </a:p>
        </p:txBody>
      </p:sp>
      <p:sp>
        <p:nvSpPr>
          <p:cNvPr id="29" name="Rectangle 5"/>
          <p:cNvSpPr>
            <a:spLocks noChangeArrowheads="1"/>
          </p:cNvSpPr>
          <p:nvPr userDrawn="1"/>
        </p:nvSpPr>
        <p:spPr bwMode="auto">
          <a:xfrm>
            <a:off x="715064" y="5377260"/>
            <a:ext cx="58348" cy="67477"/>
          </a:xfrm>
          <a:prstGeom prst="rect">
            <a:avLst/>
          </a:pr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0" name="Freeform 6"/>
          <p:cNvSpPr>
            <a:spLocks/>
          </p:cNvSpPr>
          <p:nvPr userDrawn="1"/>
        </p:nvSpPr>
        <p:spPr bwMode="auto">
          <a:xfrm>
            <a:off x="537637" y="5377260"/>
            <a:ext cx="59539" cy="67477"/>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1" name="Rectangle 7"/>
          <p:cNvSpPr>
            <a:spLocks noChangeArrowheads="1"/>
          </p:cNvSpPr>
          <p:nvPr userDrawn="1"/>
        </p:nvSpPr>
        <p:spPr bwMode="auto">
          <a:xfrm>
            <a:off x="479289" y="5377260"/>
            <a:ext cx="58348" cy="132969"/>
          </a:xfrm>
          <a:prstGeom prst="rect">
            <a:avLst/>
          </a:pr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2" name="Freeform 8"/>
          <p:cNvSpPr>
            <a:spLocks/>
          </p:cNvSpPr>
          <p:nvPr userDrawn="1"/>
        </p:nvSpPr>
        <p:spPr bwMode="auto">
          <a:xfrm>
            <a:off x="597177" y="5311769"/>
            <a:ext cx="58348" cy="19846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3" name="Freeform 9"/>
          <p:cNvSpPr>
            <a:spLocks/>
          </p:cNvSpPr>
          <p:nvPr userDrawn="1"/>
        </p:nvSpPr>
        <p:spPr bwMode="auto">
          <a:xfrm>
            <a:off x="978821" y="5377260"/>
            <a:ext cx="58348" cy="67477"/>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4" name="Rectangle 10"/>
          <p:cNvSpPr>
            <a:spLocks noChangeArrowheads="1"/>
          </p:cNvSpPr>
          <p:nvPr userDrawn="1"/>
        </p:nvSpPr>
        <p:spPr bwMode="auto">
          <a:xfrm>
            <a:off x="921069" y="5377260"/>
            <a:ext cx="57753" cy="132969"/>
          </a:xfrm>
          <a:prstGeom prst="rect">
            <a:avLst/>
          </a:pr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5" name="Freeform 11"/>
          <p:cNvSpPr>
            <a:spLocks/>
          </p:cNvSpPr>
          <p:nvPr userDrawn="1"/>
        </p:nvSpPr>
        <p:spPr bwMode="auto">
          <a:xfrm>
            <a:off x="1037169" y="5311769"/>
            <a:ext cx="59539" cy="19846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6" name="Rectangle 12"/>
          <p:cNvSpPr>
            <a:spLocks noChangeArrowheads="1"/>
          </p:cNvSpPr>
          <p:nvPr userDrawn="1"/>
        </p:nvSpPr>
        <p:spPr bwMode="auto">
          <a:xfrm>
            <a:off x="655525" y="5246277"/>
            <a:ext cx="59539" cy="198460"/>
          </a:xfrm>
          <a:prstGeom prst="rect">
            <a:avLst/>
          </a:prstGeom>
          <a:noFill/>
          <a:ln w="19050" cap="rnd">
            <a:solidFill>
              <a:srgbClr val="1D1E1C"/>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7" name="Line 13"/>
          <p:cNvSpPr>
            <a:spLocks noChangeShapeType="1"/>
          </p:cNvSpPr>
          <p:nvPr userDrawn="1"/>
        </p:nvSpPr>
        <p:spPr bwMode="auto">
          <a:xfrm>
            <a:off x="773412" y="5444737"/>
            <a:ext cx="147657" cy="0"/>
          </a:xfrm>
          <a:prstGeom prst="line">
            <a:avLst/>
          </a:prstGeom>
          <a:noFill/>
          <a:ln w="19050" cap="rnd">
            <a:solidFill>
              <a:srgbClr val="1D1E1C"/>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
        <p:nvSpPr>
          <p:cNvPr id="38" name="Line 14"/>
          <p:cNvSpPr>
            <a:spLocks noChangeShapeType="1"/>
          </p:cNvSpPr>
          <p:nvPr userDrawn="1"/>
        </p:nvSpPr>
        <p:spPr bwMode="auto">
          <a:xfrm>
            <a:off x="1096709" y="5444737"/>
            <a:ext cx="8042528" cy="0"/>
          </a:xfrm>
          <a:prstGeom prst="line">
            <a:avLst/>
          </a:prstGeom>
          <a:noFill/>
          <a:ln w="19050" cap="rnd">
            <a:solidFill>
              <a:srgbClr val="1D1E1C"/>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dirty="0"/>
          </a:p>
        </p:txBody>
      </p:sp>
      <p:sp>
        <p:nvSpPr>
          <p:cNvPr id="39" name="Line 15"/>
          <p:cNvSpPr>
            <a:spLocks noChangeShapeType="1"/>
          </p:cNvSpPr>
          <p:nvPr userDrawn="1"/>
        </p:nvSpPr>
        <p:spPr bwMode="auto">
          <a:xfrm>
            <a:off x="2381" y="5444737"/>
            <a:ext cx="476908" cy="0"/>
          </a:xfrm>
          <a:prstGeom prst="line">
            <a:avLst/>
          </a:prstGeom>
          <a:noFill/>
          <a:ln w="19050" cap="rnd">
            <a:solidFill>
              <a:srgbClr val="1D1E1C"/>
            </a:solidFill>
            <a:prstDash val="solid"/>
            <a:round/>
            <a:headEnd/>
            <a:tailEnd/>
          </a:ln>
          <a:extLst>
            <a:ext uri="{909E8E84-426E-40dd-AFC4-6F175D3DCCD1}">
              <a14:hiddenFill xmlns="" xmlns:a14="http://schemas.microsoft.com/office/drawing/2010/main">
                <a:noFill/>
              </a14:hiddenFill>
            </a:ext>
          </a:extLst>
        </p:spPr>
        <p:txBody>
          <a:bodyPr vert="horz" wrap="square" lIns="34294" tIns="17147" rIns="34294" bIns="17147" numCol="1" anchor="t" anchorCtr="0" compatLnSpc="1">
            <a:prstTxWarp prst="textNoShape">
              <a:avLst/>
            </a:prstTxWarp>
          </a:bodyPr>
          <a:lstStyle/>
          <a:p>
            <a:endParaRPr lang="en-GB" sz="527"/>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54" r:id="rId17"/>
    <p:sldLayoutId id="2147483663" r:id="rId18"/>
    <p:sldLayoutId id="2147483672" r:id="rId19"/>
    <p:sldLayoutId id="2147483673" r:id="rId20"/>
  </p:sldLayoutIdLst>
  <p:hf sldNum="0" hdr="0" ftr="0"/>
  <p:txStyles>
    <p:titleStyle>
      <a:lvl1pPr algn="l" defTabSz="685697" rtl="0" eaLnBrk="1" latinLnBrk="0" hangingPunct="1">
        <a:lnSpc>
          <a:spcPct val="100000"/>
        </a:lnSpc>
        <a:spcBef>
          <a:spcPct val="0"/>
        </a:spcBef>
        <a:buNone/>
        <a:defRPr sz="2625" b="1" kern="1200">
          <a:solidFill>
            <a:schemeClr val="bg2"/>
          </a:solidFill>
          <a:latin typeface="+mj-lt"/>
          <a:ea typeface="+mj-ea"/>
          <a:cs typeface="+mj-cs"/>
        </a:defRPr>
      </a:lvl1pPr>
    </p:titleStyle>
    <p:bodyStyle>
      <a:lvl1pPr marL="171424" indent="-171424" algn="l" defTabSz="685697" rtl="0" eaLnBrk="1" latinLnBrk="0" hangingPunct="1">
        <a:lnSpc>
          <a:spcPct val="100000"/>
        </a:lnSpc>
        <a:spcBef>
          <a:spcPts val="750"/>
        </a:spcBef>
        <a:buFont typeface="Arial" panose="020B0604020202020204" pitchFamily="34" charset="0"/>
        <a:buChar char="•"/>
        <a:defRPr sz="1125" kern="1200">
          <a:solidFill>
            <a:schemeClr val="dk2"/>
          </a:solidFill>
          <a:latin typeface="+mn-lt"/>
          <a:ea typeface="+mn-ea"/>
          <a:cs typeface="+mn-cs"/>
        </a:defRPr>
      </a:lvl1pPr>
      <a:lvl2pPr marL="514273"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2pPr>
      <a:lvl3pPr marL="857121"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3pPr>
      <a:lvl4pPr marL="1199970"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4pPr>
      <a:lvl5pPr marL="1542819"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5pPr>
      <a:lvl6pPr marL="1885667"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516"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364"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213"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697" rtl="0" eaLnBrk="1" latinLnBrk="0" hangingPunct="1">
        <a:defRPr sz="1350" kern="1200">
          <a:solidFill>
            <a:schemeClr val="tx1"/>
          </a:solidFill>
          <a:latin typeface="+mn-lt"/>
          <a:ea typeface="+mn-ea"/>
          <a:cs typeface="+mn-cs"/>
        </a:defRPr>
      </a:lvl1pPr>
      <a:lvl2pPr marL="342849" algn="l" defTabSz="685697" rtl="0" eaLnBrk="1" latinLnBrk="0" hangingPunct="1">
        <a:defRPr sz="1350" kern="1200">
          <a:solidFill>
            <a:schemeClr val="tx1"/>
          </a:solidFill>
          <a:latin typeface="+mn-lt"/>
          <a:ea typeface="+mn-ea"/>
          <a:cs typeface="+mn-cs"/>
        </a:defRPr>
      </a:lvl2pPr>
      <a:lvl3pPr marL="685697" algn="l" defTabSz="685697" rtl="0" eaLnBrk="1" latinLnBrk="0" hangingPunct="1">
        <a:defRPr sz="1350" kern="1200">
          <a:solidFill>
            <a:schemeClr val="tx1"/>
          </a:solidFill>
          <a:latin typeface="+mn-lt"/>
          <a:ea typeface="+mn-ea"/>
          <a:cs typeface="+mn-cs"/>
        </a:defRPr>
      </a:lvl3pPr>
      <a:lvl4pPr marL="1028546" algn="l" defTabSz="685697" rtl="0" eaLnBrk="1" latinLnBrk="0" hangingPunct="1">
        <a:defRPr sz="1350" kern="1200">
          <a:solidFill>
            <a:schemeClr val="tx1"/>
          </a:solidFill>
          <a:latin typeface="+mn-lt"/>
          <a:ea typeface="+mn-ea"/>
          <a:cs typeface="+mn-cs"/>
        </a:defRPr>
      </a:lvl4pPr>
      <a:lvl5pPr marL="1371394" algn="l" defTabSz="685697" rtl="0" eaLnBrk="1" latinLnBrk="0" hangingPunct="1">
        <a:defRPr sz="1350" kern="1200">
          <a:solidFill>
            <a:schemeClr val="tx1"/>
          </a:solidFill>
          <a:latin typeface="+mn-lt"/>
          <a:ea typeface="+mn-ea"/>
          <a:cs typeface="+mn-cs"/>
        </a:defRPr>
      </a:lvl5pPr>
      <a:lvl6pPr marL="1714243" algn="l" defTabSz="685697" rtl="0" eaLnBrk="1" latinLnBrk="0" hangingPunct="1">
        <a:defRPr sz="1350" kern="1200">
          <a:solidFill>
            <a:schemeClr val="tx1"/>
          </a:solidFill>
          <a:latin typeface="+mn-lt"/>
          <a:ea typeface="+mn-ea"/>
          <a:cs typeface="+mn-cs"/>
        </a:defRPr>
      </a:lvl6pPr>
      <a:lvl7pPr marL="2057091" algn="l" defTabSz="685697" rtl="0" eaLnBrk="1" latinLnBrk="0" hangingPunct="1">
        <a:defRPr sz="1350" kern="1200">
          <a:solidFill>
            <a:schemeClr val="tx1"/>
          </a:solidFill>
          <a:latin typeface="+mn-lt"/>
          <a:ea typeface="+mn-ea"/>
          <a:cs typeface="+mn-cs"/>
        </a:defRPr>
      </a:lvl7pPr>
      <a:lvl8pPr marL="2399940" algn="l" defTabSz="685697" rtl="0" eaLnBrk="1" latinLnBrk="0" hangingPunct="1">
        <a:defRPr sz="1350" kern="1200">
          <a:solidFill>
            <a:schemeClr val="tx1"/>
          </a:solidFill>
          <a:latin typeface="+mn-lt"/>
          <a:ea typeface="+mn-ea"/>
          <a:cs typeface="+mn-cs"/>
        </a:defRPr>
      </a:lvl8pPr>
      <a:lvl9pPr marL="2742789" algn="l" defTabSz="68569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hyperlink" Target="https://effectuation.org/the-five-principles-of-effectuation" TargetMode="External"/><Relationship Id="rId2" Type="http://schemas.openxmlformats.org/officeDocument/2006/relationships/hyperlink" Target="https://www.vuca-world.org/" TargetMode="Externa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472621" y="2448535"/>
            <a:ext cx="8278149" cy="923450"/>
          </a:xfrm>
        </p:spPr>
        <p:txBody>
          <a:bodyPr/>
          <a:lstStyle/>
          <a:p>
            <a:r>
              <a:rPr lang="en-GB" dirty="0"/>
              <a:t>Mentoring</a:t>
            </a:r>
            <a:br>
              <a:rPr lang="en-GB" dirty="0"/>
            </a:br>
            <a:r>
              <a:rPr lang="en-GB" b="0" dirty="0">
                <a:solidFill>
                  <a:srgbClr val="C00000"/>
                </a:solidFill>
              </a:rPr>
              <a:t>Workshop 5 for Mentors</a:t>
            </a:r>
          </a:p>
        </p:txBody>
      </p:sp>
      <p:sp>
        <p:nvSpPr>
          <p:cNvPr id="9" name="Plassholder for dato 8"/>
          <p:cNvSpPr>
            <a:spLocks noGrp="1"/>
          </p:cNvSpPr>
          <p:nvPr>
            <p:ph type="dt" sz="half" idx="10"/>
          </p:nvPr>
        </p:nvSpPr>
        <p:spPr>
          <a:xfrm>
            <a:off x="7177082" y="4983916"/>
            <a:ext cx="1494831" cy="265457"/>
          </a:xfrm>
        </p:spPr>
        <p:txBody>
          <a:bodyPr/>
          <a:lstStyle/>
          <a:p>
            <a:r>
              <a:rPr lang="nb-NO" dirty="0"/>
              <a:t>27.05.2022</a:t>
            </a:r>
          </a:p>
        </p:txBody>
      </p:sp>
      <p:sp>
        <p:nvSpPr>
          <p:cNvPr id="6" name="Plassholder for tekst 5"/>
          <p:cNvSpPr>
            <a:spLocks noGrp="1"/>
          </p:cNvSpPr>
          <p:nvPr>
            <p:ph type="body" sz="quarter" idx="14"/>
          </p:nvPr>
        </p:nvSpPr>
        <p:spPr>
          <a:xfrm>
            <a:off x="472621" y="5076227"/>
            <a:ext cx="2409748" cy="173147"/>
          </a:xfrm>
        </p:spPr>
        <p:txBody>
          <a:bodyPr/>
          <a:lstStyle/>
          <a:p>
            <a:r>
              <a:rPr lang="en-GB" dirty="0"/>
              <a:t>VUCA Skills</a:t>
            </a:r>
          </a:p>
        </p:txBody>
      </p:sp>
    </p:spTree>
    <p:extLst>
      <p:ext uri="{BB962C8B-B14F-4D97-AF65-F5344CB8AC3E}">
        <p14:creationId xmlns:p14="http://schemas.microsoft.com/office/powerpoint/2010/main" val="362415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 Step 3</a:t>
            </a:r>
          </a:p>
        </p:txBody>
      </p:sp>
      <p:sp>
        <p:nvSpPr>
          <p:cNvPr id="13" name="Contenidor de contingut 3">
            <a:extLst>
              <a:ext uri="{FF2B5EF4-FFF2-40B4-BE49-F238E27FC236}">
                <a16:creationId xmlns:a16="http://schemas.microsoft.com/office/drawing/2014/main" id="{DF3B2950-944B-3C46-925C-5C9A9E83B34E}"/>
              </a:ext>
            </a:extLst>
          </p:cNvPr>
          <p:cNvSpPr>
            <a:spLocks noGrp="1"/>
          </p:cNvSpPr>
          <p:nvPr>
            <p:ph idx="1"/>
          </p:nvPr>
        </p:nvSpPr>
        <p:spPr>
          <a:xfrm>
            <a:off x="472708" y="1445192"/>
            <a:ext cx="3280070" cy="3646571"/>
          </a:xfrm>
        </p:spPr>
        <p:txBody>
          <a:bodyPr>
            <a:normAutofit/>
          </a:bodyPr>
          <a:lstStyle/>
          <a:p>
            <a:r>
              <a:rPr lang="en-GB" sz="1400" dirty="0"/>
              <a:t>Add a third circle</a:t>
            </a:r>
          </a:p>
          <a:p>
            <a:r>
              <a:rPr lang="en-GB" sz="1400" dirty="0"/>
              <a:t>Ask your coachee/ mentee to identify those things from the list they can influence and control. </a:t>
            </a:r>
          </a:p>
          <a:p>
            <a:r>
              <a:rPr lang="en-GB" sz="1400" dirty="0"/>
              <a:t>Ask your coachee/mentee to move the text-field towards the appropriate circle</a:t>
            </a:r>
          </a:p>
          <a:p>
            <a:endParaRPr lang="en-GB" sz="1400" dirty="0"/>
          </a:p>
          <a:p>
            <a:r>
              <a:rPr lang="en-GB" sz="1400" b="1" dirty="0"/>
              <a:t>Offline: </a:t>
            </a:r>
            <a:r>
              <a:rPr lang="en-GB" sz="1400" dirty="0"/>
              <a:t>use post-its or use  a piece of paper (draw a circle or create a list)</a:t>
            </a:r>
          </a:p>
          <a:p>
            <a:r>
              <a:rPr lang="en-GB" sz="1400" dirty="0"/>
              <a:t>Use different coloured markers (i.e. red=concern; blue=influence; black=control)</a:t>
            </a:r>
          </a:p>
          <a:p>
            <a:endParaRPr lang="en-GB" sz="1400" dirty="0"/>
          </a:p>
          <a:p>
            <a:endParaRPr lang="en-GB" sz="1400" dirty="0"/>
          </a:p>
          <a:p>
            <a:pPr marL="0" indent="0">
              <a:buNone/>
            </a:pPr>
            <a:endParaRPr lang="en-GB" sz="1400" dirty="0"/>
          </a:p>
          <a:p>
            <a:pPr marL="0" indent="0">
              <a:buNone/>
            </a:pPr>
            <a:endParaRPr lang="en-GB" sz="1400" dirty="0"/>
          </a:p>
        </p:txBody>
      </p:sp>
      <p:grpSp>
        <p:nvGrpSpPr>
          <p:cNvPr id="3" name="Gruppieren 2">
            <a:extLst>
              <a:ext uri="{FF2B5EF4-FFF2-40B4-BE49-F238E27FC236}">
                <a16:creationId xmlns:a16="http://schemas.microsoft.com/office/drawing/2014/main" id="{AE96ECAD-0280-E0BB-CBF2-459289FFD60B}"/>
              </a:ext>
            </a:extLst>
          </p:cNvPr>
          <p:cNvGrpSpPr>
            <a:grpSpLocks noChangeAspect="1"/>
          </p:cNvGrpSpPr>
          <p:nvPr/>
        </p:nvGrpSpPr>
        <p:grpSpPr>
          <a:xfrm>
            <a:off x="3977262" y="557691"/>
            <a:ext cx="4872132" cy="4872667"/>
            <a:chOff x="3575720" y="1196752"/>
            <a:chExt cx="4968552" cy="4969098"/>
          </a:xfrm>
        </p:grpSpPr>
        <p:sp>
          <p:nvSpPr>
            <p:cNvPr id="16" name="Oval 15">
              <a:extLst>
                <a:ext uri="{FF2B5EF4-FFF2-40B4-BE49-F238E27FC236}">
                  <a16:creationId xmlns:a16="http://schemas.microsoft.com/office/drawing/2014/main" id="{BD51F00D-298B-8056-627E-F0896A56FD3F}"/>
                </a:ext>
              </a:extLst>
            </p:cNvPr>
            <p:cNvSpPr/>
            <p:nvPr/>
          </p:nvSpPr>
          <p:spPr bwMode="auto">
            <a:xfrm>
              <a:off x="3575720" y="1196752"/>
              <a:ext cx="4968552" cy="4969098"/>
            </a:xfrm>
            <a:prstGeom prst="ellipse">
              <a:avLst/>
            </a:prstGeom>
            <a:solidFill>
              <a:srgbClr val="213C7D"/>
            </a:solidFill>
            <a:ln w="12700" cap="flat" cmpd="sng" algn="ctr">
              <a:solidFill>
                <a:srgbClr val="00294B"/>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19" name="Inhaltsplatzhalter 2">
              <a:extLst>
                <a:ext uri="{FF2B5EF4-FFF2-40B4-BE49-F238E27FC236}">
                  <a16:creationId xmlns:a16="http://schemas.microsoft.com/office/drawing/2014/main" id="{C96EEC6A-A89B-0C7C-C3CD-F449B999C185}"/>
                </a:ext>
              </a:extLst>
            </p:cNvPr>
            <p:cNvSpPr txBox="1">
              <a:spLocks/>
            </p:cNvSpPr>
            <p:nvPr/>
          </p:nvSpPr>
          <p:spPr>
            <a:xfrm>
              <a:off x="4619736" y="1395653"/>
              <a:ext cx="2880519" cy="1007318"/>
            </a:xfrm>
            <a:prstGeom prst="rect">
              <a:avLst/>
            </a:prstGeom>
          </p:spPr>
          <p:txBody>
            <a:bodyPr vert="horz" lIns="0" tIns="0" rIns="0" bIns="0" rtlCol="0">
              <a:normAutofit/>
            </a:bodyPr>
            <a:lstStyle>
              <a:lvl1pPr marL="171424" indent="-171424" algn="l" defTabSz="685697" rtl="0" eaLnBrk="1" latinLnBrk="0" hangingPunct="1">
                <a:lnSpc>
                  <a:spcPct val="100000"/>
                </a:lnSpc>
                <a:spcBef>
                  <a:spcPts val="750"/>
                </a:spcBef>
                <a:buFont typeface="Arial" panose="020B0604020202020204" pitchFamily="34" charset="0"/>
                <a:buChar char="•"/>
                <a:defRPr sz="1125" kern="1200">
                  <a:solidFill>
                    <a:schemeClr val="dk2"/>
                  </a:solidFill>
                  <a:latin typeface="+mn-lt"/>
                  <a:ea typeface="+mn-ea"/>
                  <a:cs typeface="+mn-cs"/>
                </a:defRPr>
              </a:lvl1pPr>
              <a:lvl2pPr marL="514273"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2pPr>
              <a:lvl3pPr marL="857121"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3pPr>
              <a:lvl4pPr marL="1199970"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4pPr>
              <a:lvl5pPr marL="1542819"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5pPr>
              <a:lvl6pPr marL="1885667"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516"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364"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213"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400" b="1" dirty="0">
                  <a:solidFill>
                    <a:schemeClr val="bg1"/>
                  </a:solidFill>
                </a:rPr>
                <a:t>Concerns</a:t>
              </a:r>
            </a:p>
          </p:txBody>
        </p:sp>
      </p:grpSp>
      <p:grpSp>
        <p:nvGrpSpPr>
          <p:cNvPr id="4" name="Gruppieren 3">
            <a:extLst>
              <a:ext uri="{FF2B5EF4-FFF2-40B4-BE49-F238E27FC236}">
                <a16:creationId xmlns:a16="http://schemas.microsoft.com/office/drawing/2014/main" id="{6C2F187B-FED8-94BC-B679-7BB8DA64C6F0}"/>
              </a:ext>
            </a:extLst>
          </p:cNvPr>
          <p:cNvGrpSpPr/>
          <p:nvPr/>
        </p:nvGrpSpPr>
        <p:grpSpPr>
          <a:xfrm>
            <a:off x="3988843" y="4251356"/>
            <a:ext cx="1330531" cy="648122"/>
            <a:chOff x="4709888" y="2621171"/>
            <a:chExt cx="1330531" cy="648122"/>
          </a:xfrm>
        </p:grpSpPr>
        <p:sp>
          <p:nvSpPr>
            <p:cNvPr id="22" name="object 13">
              <a:extLst>
                <a:ext uri="{FF2B5EF4-FFF2-40B4-BE49-F238E27FC236}">
                  <a16:creationId xmlns:a16="http://schemas.microsoft.com/office/drawing/2014/main" id="{1BCAF2D4-3B9A-EEB9-6B5D-92BA65BE7D95}"/>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23" name="object 14">
              <a:extLst>
                <a:ext uri="{FF2B5EF4-FFF2-40B4-BE49-F238E27FC236}">
                  <a16:creationId xmlns:a16="http://schemas.microsoft.com/office/drawing/2014/main" id="{B51614ED-442C-F147-A16E-B23177BC27CB}"/>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Worried about </a:t>
              </a:r>
            </a:p>
            <a:p>
              <a:pPr marL="12700" algn="ctr">
                <a:lnSpc>
                  <a:spcPct val="100000"/>
                </a:lnSpc>
                <a:spcBef>
                  <a:spcPts val="100"/>
                </a:spcBef>
              </a:pPr>
              <a:r>
                <a:rPr lang="en-GB" sz="1200" dirty="0">
                  <a:cs typeface="HelveticaNeueLTStd-Hv"/>
                </a:rPr>
                <a:t>the future</a:t>
              </a:r>
            </a:p>
          </p:txBody>
        </p:sp>
      </p:grpSp>
      <p:grpSp>
        <p:nvGrpSpPr>
          <p:cNvPr id="45" name="Gruppieren 44">
            <a:extLst>
              <a:ext uri="{FF2B5EF4-FFF2-40B4-BE49-F238E27FC236}">
                <a16:creationId xmlns:a16="http://schemas.microsoft.com/office/drawing/2014/main" id="{17AC7985-4714-C1F7-8EF2-301341FEA2C3}"/>
              </a:ext>
            </a:extLst>
          </p:cNvPr>
          <p:cNvGrpSpPr/>
          <p:nvPr/>
        </p:nvGrpSpPr>
        <p:grpSpPr>
          <a:xfrm>
            <a:off x="7420241" y="1308265"/>
            <a:ext cx="1330531" cy="648122"/>
            <a:chOff x="4709888" y="2621171"/>
            <a:chExt cx="1330531" cy="648122"/>
          </a:xfrm>
        </p:grpSpPr>
        <p:sp>
          <p:nvSpPr>
            <p:cNvPr id="46" name="object 13">
              <a:extLst>
                <a:ext uri="{FF2B5EF4-FFF2-40B4-BE49-F238E27FC236}">
                  <a16:creationId xmlns:a16="http://schemas.microsoft.com/office/drawing/2014/main" id="{A6542DB0-035E-38F5-541A-B5CD0B5CD61A}"/>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7" name="object 14">
              <a:extLst>
                <a:ext uri="{FF2B5EF4-FFF2-40B4-BE49-F238E27FC236}">
                  <a16:creationId xmlns:a16="http://schemas.microsoft.com/office/drawing/2014/main" id="{EE236403-3C59-DF6E-81BC-F0C83CBEB257}"/>
                </a:ext>
              </a:extLst>
            </p:cNvPr>
            <p:cNvSpPr txBox="1"/>
            <p:nvPr/>
          </p:nvSpPr>
          <p:spPr>
            <a:xfrm>
              <a:off x="4709888" y="2659278"/>
              <a:ext cx="1330531" cy="566822"/>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Everything is getting more expensive</a:t>
              </a:r>
            </a:p>
          </p:txBody>
        </p:sp>
      </p:grpSp>
      <p:grpSp>
        <p:nvGrpSpPr>
          <p:cNvPr id="48" name="Gruppieren 47">
            <a:extLst>
              <a:ext uri="{FF2B5EF4-FFF2-40B4-BE49-F238E27FC236}">
                <a16:creationId xmlns:a16="http://schemas.microsoft.com/office/drawing/2014/main" id="{2542547B-6C42-66AD-4105-C107522BE769}"/>
              </a:ext>
            </a:extLst>
          </p:cNvPr>
          <p:cNvGrpSpPr/>
          <p:nvPr/>
        </p:nvGrpSpPr>
        <p:grpSpPr>
          <a:xfrm>
            <a:off x="4031087" y="1236647"/>
            <a:ext cx="1330531" cy="648122"/>
            <a:chOff x="4709888" y="2621171"/>
            <a:chExt cx="1330531" cy="648122"/>
          </a:xfrm>
        </p:grpSpPr>
        <p:sp>
          <p:nvSpPr>
            <p:cNvPr id="49" name="object 13">
              <a:extLst>
                <a:ext uri="{FF2B5EF4-FFF2-40B4-BE49-F238E27FC236}">
                  <a16:creationId xmlns:a16="http://schemas.microsoft.com/office/drawing/2014/main" id="{BF2162C4-10D2-564E-9AC7-CBECB09D481F}"/>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0" name="object 14">
              <a:extLst>
                <a:ext uri="{FF2B5EF4-FFF2-40B4-BE49-F238E27FC236}">
                  <a16:creationId xmlns:a16="http://schemas.microsoft.com/office/drawing/2014/main" id="{83CA85E5-E2C0-7C18-C39F-DA45553BE146}"/>
                </a:ext>
              </a:extLst>
            </p:cNvPr>
            <p:cNvSpPr txBox="1"/>
            <p:nvPr/>
          </p:nvSpPr>
          <p:spPr>
            <a:xfrm>
              <a:off x="4709888" y="2659278"/>
              <a:ext cx="1330531" cy="382156"/>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Finding work is difficult</a:t>
              </a:r>
            </a:p>
          </p:txBody>
        </p:sp>
      </p:grpSp>
      <p:grpSp>
        <p:nvGrpSpPr>
          <p:cNvPr id="51" name="Gruppieren 50">
            <a:extLst>
              <a:ext uri="{FF2B5EF4-FFF2-40B4-BE49-F238E27FC236}">
                <a16:creationId xmlns:a16="http://schemas.microsoft.com/office/drawing/2014/main" id="{F665A246-58F9-0D81-A644-C2399230FDA2}"/>
              </a:ext>
            </a:extLst>
          </p:cNvPr>
          <p:cNvGrpSpPr/>
          <p:nvPr/>
        </p:nvGrpSpPr>
        <p:grpSpPr>
          <a:xfrm>
            <a:off x="7672250" y="3876410"/>
            <a:ext cx="1330531" cy="648122"/>
            <a:chOff x="4709888" y="2621171"/>
            <a:chExt cx="1330531" cy="648122"/>
          </a:xfrm>
        </p:grpSpPr>
        <p:sp>
          <p:nvSpPr>
            <p:cNvPr id="52" name="object 13">
              <a:extLst>
                <a:ext uri="{FF2B5EF4-FFF2-40B4-BE49-F238E27FC236}">
                  <a16:creationId xmlns:a16="http://schemas.microsoft.com/office/drawing/2014/main" id="{84995ECF-0B7B-BA67-7C4F-22C1DD28DFEC}"/>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3" name="object 14">
              <a:extLst>
                <a:ext uri="{FF2B5EF4-FFF2-40B4-BE49-F238E27FC236}">
                  <a16:creationId xmlns:a16="http://schemas.microsoft.com/office/drawing/2014/main" id="{D8717BBC-DBAD-8648-6109-F8826000F76C}"/>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Available jobs </a:t>
              </a:r>
            </a:p>
            <a:p>
              <a:pPr marL="12700" algn="ctr">
                <a:lnSpc>
                  <a:spcPct val="100000"/>
                </a:lnSpc>
                <a:spcBef>
                  <a:spcPts val="100"/>
                </a:spcBef>
              </a:pPr>
              <a:r>
                <a:rPr lang="en-GB" sz="1200" dirty="0">
                  <a:cs typeface="HelveticaNeueLTStd-Hv"/>
                </a:rPr>
                <a:t>don’t pay enough</a:t>
              </a:r>
            </a:p>
          </p:txBody>
        </p:sp>
      </p:grpSp>
      <p:sp>
        <p:nvSpPr>
          <p:cNvPr id="57" name="Oval 56">
            <a:extLst>
              <a:ext uri="{FF2B5EF4-FFF2-40B4-BE49-F238E27FC236}">
                <a16:creationId xmlns:a16="http://schemas.microsoft.com/office/drawing/2014/main" id="{4CFB1233-D442-1D85-96E8-1528FB5B0445}"/>
              </a:ext>
            </a:extLst>
          </p:cNvPr>
          <p:cNvSpPr/>
          <p:nvPr/>
        </p:nvSpPr>
        <p:spPr bwMode="auto">
          <a:xfrm>
            <a:off x="4696353" y="1400854"/>
            <a:ext cx="3353768" cy="3372524"/>
          </a:xfrm>
          <a:prstGeom prst="ellipse">
            <a:avLst/>
          </a:prstGeom>
          <a:solidFill>
            <a:schemeClr val="bg2">
              <a:lumMod val="50000"/>
            </a:schemeClr>
          </a:solidFill>
          <a:ln w="12700" cap="flat" cmpd="sng" algn="ctr">
            <a:solidFill>
              <a:srgbClr val="003882"/>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58" name="Inhaltsplatzhalter 2">
            <a:extLst>
              <a:ext uri="{FF2B5EF4-FFF2-40B4-BE49-F238E27FC236}">
                <a16:creationId xmlns:a16="http://schemas.microsoft.com/office/drawing/2014/main" id="{49AF94ED-40A3-FCA2-F913-2AC3D1ADBF25}"/>
              </a:ext>
            </a:extLst>
          </p:cNvPr>
          <p:cNvSpPr txBox="1">
            <a:spLocks/>
          </p:cNvSpPr>
          <p:nvPr/>
        </p:nvSpPr>
        <p:spPr>
          <a:xfrm>
            <a:off x="5578486" y="1591843"/>
            <a:ext cx="1669681" cy="583887"/>
          </a:xfrm>
          <a:prstGeom prst="rect">
            <a:avLst/>
          </a:prstGeom>
        </p:spPr>
        <p:txBody>
          <a:bodyPr vert="horz" lIns="72000" tIns="72000" rIns="72000" bIns="72000" rtlCol="0">
            <a:noAutofit/>
          </a:bodyPr>
          <a:lstStyle>
            <a:lvl1pPr marL="0" indent="0" algn="l" defTabSz="703402" rtl="0" eaLnBrk="1" fontAlgn="base" hangingPunct="1">
              <a:spcBef>
                <a:spcPct val="20000"/>
              </a:spcBef>
              <a:spcAft>
                <a:spcPct val="0"/>
              </a:spcAft>
              <a:buClr>
                <a:schemeClr val="accent2"/>
              </a:buClr>
              <a:buFont typeface="Wingdings" panose="05000000000000000000" pitchFamily="2" charset="2"/>
              <a:buNone/>
              <a:defRPr sz="1400">
                <a:solidFill>
                  <a:schemeClr val="tx1"/>
                </a:solidFill>
                <a:latin typeface="+mn-lt"/>
                <a:ea typeface="+mn-ea"/>
                <a:cs typeface="+mn-cs"/>
              </a:defRPr>
            </a:lvl1pPr>
            <a:lvl2pPr marL="35877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2pPr>
            <a:lvl3pPr marL="625475" indent="-8572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3pPr>
            <a:lvl4pPr marL="898525" indent="-88900"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4pPr>
            <a:lvl5pPr marL="107632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5pPr>
            <a:lvl6pPr marL="2075036" indent="-164127" algn="l" defTabSz="703402" rtl="0" eaLnBrk="1" fontAlgn="base" hangingPunct="1">
              <a:spcBef>
                <a:spcPct val="20000"/>
              </a:spcBef>
              <a:spcAft>
                <a:spcPct val="0"/>
              </a:spcAft>
              <a:buSzPct val="100000"/>
              <a:buChar char="•"/>
              <a:defRPr sz="1477">
                <a:solidFill>
                  <a:schemeClr val="tx1"/>
                </a:solidFill>
                <a:latin typeface="+mn-lt"/>
              </a:defRPr>
            </a:lvl6pPr>
            <a:lvl7pPr marL="2497078" indent="-164127" algn="l" defTabSz="703402" rtl="0" eaLnBrk="1" fontAlgn="base" hangingPunct="1">
              <a:spcBef>
                <a:spcPct val="20000"/>
              </a:spcBef>
              <a:spcAft>
                <a:spcPct val="0"/>
              </a:spcAft>
              <a:buSzPct val="100000"/>
              <a:buChar char="•"/>
              <a:defRPr sz="1477">
                <a:solidFill>
                  <a:schemeClr val="tx1"/>
                </a:solidFill>
                <a:latin typeface="+mn-lt"/>
              </a:defRPr>
            </a:lvl7pPr>
            <a:lvl8pPr marL="2919119" indent="-164127" algn="l" defTabSz="703402" rtl="0" eaLnBrk="1" fontAlgn="base" hangingPunct="1">
              <a:spcBef>
                <a:spcPct val="20000"/>
              </a:spcBef>
              <a:spcAft>
                <a:spcPct val="0"/>
              </a:spcAft>
              <a:buSzPct val="100000"/>
              <a:buChar char="•"/>
              <a:defRPr sz="1477">
                <a:solidFill>
                  <a:schemeClr val="tx1"/>
                </a:solidFill>
                <a:latin typeface="+mn-lt"/>
              </a:defRPr>
            </a:lvl8pPr>
            <a:lvl9pPr marL="3341160" indent="-164127" algn="l" defTabSz="703402" rtl="0" eaLnBrk="1" fontAlgn="base" hangingPunct="1">
              <a:spcBef>
                <a:spcPct val="20000"/>
              </a:spcBef>
              <a:spcAft>
                <a:spcPct val="0"/>
              </a:spcAft>
              <a:buSzPct val="100000"/>
              <a:buChar char="•"/>
              <a:defRPr sz="1477">
                <a:solidFill>
                  <a:schemeClr val="tx1"/>
                </a:solidFill>
                <a:latin typeface="+mn-lt"/>
              </a:defRPr>
            </a:lvl9pPr>
          </a:lstStyle>
          <a:p>
            <a:pPr algn="ctr"/>
            <a:r>
              <a:rPr lang="en-GB" b="1" kern="0" dirty="0">
                <a:solidFill>
                  <a:schemeClr val="bg1"/>
                </a:solidFill>
              </a:rPr>
              <a:t>Influence</a:t>
            </a:r>
          </a:p>
        </p:txBody>
      </p:sp>
      <p:grpSp>
        <p:nvGrpSpPr>
          <p:cNvPr id="42" name="Gruppieren 41">
            <a:extLst>
              <a:ext uri="{FF2B5EF4-FFF2-40B4-BE49-F238E27FC236}">
                <a16:creationId xmlns:a16="http://schemas.microsoft.com/office/drawing/2014/main" id="{C2556ED1-BDE3-6120-3133-5BC8B44ADB6F}"/>
              </a:ext>
            </a:extLst>
          </p:cNvPr>
          <p:cNvGrpSpPr/>
          <p:nvPr/>
        </p:nvGrpSpPr>
        <p:grpSpPr>
          <a:xfrm>
            <a:off x="7322877" y="2526413"/>
            <a:ext cx="1330531" cy="648122"/>
            <a:chOff x="4709888" y="2621171"/>
            <a:chExt cx="1330531" cy="648122"/>
          </a:xfrm>
        </p:grpSpPr>
        <p:sp>
          <p:nvSpPr>
            <p:cNvPr id="43" name="object 13">
              <a:extLst>
                <a:ext uri="{FF2B5EF4-FFF2-40B4-BE49-F238E27FC236}">
                  <a16:creationId xmlns:a16="http://schemas.microsoft.com/office/drawing/2014/main" id="{72093EB5-79DD-DE22-0623-BAD1297036AB}"/>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4" name="object 14">
              <a:extLst>
                <a:ext uri="{FF2B5EF4-FFF2-40B4-BE49-F238E27FC236}">
                  <a16:creationId xmlns:a16="http://schemas.microsoft.com/office/drawing/2014/main" id="{45DECAE5-37CF-50BF-058F-4502A7B34FFD}"/>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Too much on </a:t>
              </a:r>
            </a:p>
            <a:p>
              <a:pPr marL="12700" algn="ctr">
                <a:lnSpc>
                  <a:spcPct val="100000"/>
                </a:lnSpc>
                <a:spcBef>
                  <a:spcPts val="100"/>
                </a:spcBef>
              </a:pPr>
              <a:r>
                <a:rPr lang="en-GB" sz="1200" dirty="0">
                  <a:cs typeface="HelveticaNeueLTStd-Hv"/>
                </a:rPr>
                <a:t>my plate</a:t>
              </a:r>
            </a:p>
          </p:txBody>
        </p:sp>
      </p:grpSp>
      <p:grpSp>
        <p:nvGrpSpPr>
          <p:cNvPr id="54" name="Gruppieren 53">
            <a:extLst>
              <a:ext uri="{FF2B5EF4-FFF2-40B4-BE49-F238E27FC236}">
                <a16:creationId xmlns:a16="http://schemas.microsoft.com/office/drawing/2014/main" id="{FA245CD6-89EF-CDC1-485B-A732CDADCE55}"/>
              </a:ext>
            </a:extLst>
          </p:cNvPr>
          <p:cNvGrpSpPr/>
          <p:nvPr/>
        </p:nvGrpSpPr>
        <p:grpSpPr>
          <a:xfrm>
            <a:off x="5707971" y="4065670"/>
            <a:ext cx="1330531" cy="648122"/>
            <a:chOff x="4709888" y="2621171"/>
            <a:chExt cx="1330531" cy="648122"/>
          </a:xfrm>
        </p:grpSpPr>
        <p:sp>
          <p:nvSpPr>
            <p:cNvPr id="55" name="object 13">
              <a:extLst>
                <a:ext uri="{FF2B5EF4-FFF2-40B4-BE49-F238E27FC236}">
                  <a16:creationId xmlns:a16="http://schemas.microsoft.com/office/drawing/2014/main" id="{550A8790-B0C3-BE30-02C1-008F8904EC1E}"/>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6" name="object 14">
              <a:extLst>
                <a:ext uri="{FF2B5EF4-FFF2-40B4-BE49-F238E27FC236}">
                  <a16:creationId xmlns:a16="http://schemas.microsoft.com/office/drawing/2014/main" id="{7D94A69B-439F-E527-E19B-7FA098313E1D}"/>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No progress </a:t>
              </a:r>
            </a:p>
            <a:p>
              <a:pPr marL="12700" algn="ctr">
                <a:lnSpc>
                  <a:spcPct val="100000"/>
                </a:lnSpc>
                <a:spcBef>
                  <a:spcPts val="100"/>
                </a:spcBef>
              </a:pPr>
              <a:r>
                <a:rPr lang="en-GB" sz="1200" dirty="0">
                  <a:cs typeface="HelveticaNeueLTStd-Hv"/>
                </a:rPr>
                <a:t>visible</a:t>
              </a:r>
            </a:p>
          </p:txBody>
        </p:sp>
      </p:grpSp>
      <p:sp>
        <p:nvSpPr>
          <p:cNvPr id="33" name="Oval 32">
            <a:extLst>
              <a:ext uri="{FF2B5EF4-FFF2-40B4-BE49-F238E27FC236}">
                <a16:creationId xmlns:a16="http://schemas.microsoft.com/office/drawing/2014/main" id="{BF9C5597-AC3E-714D-629D-35131FD42593}"/>
              </a:ext>
            </a:extLst>
          </p:cNvPr>
          <p:cNvSpPr/>
          <p:nvPr/>
        </p:nvSpPr>
        <p:spPr bwMode="auto">
          <a:xfrm>
            <a:off x="5298162" y="2000091"/>
            <a:ext cx="2157266" cy="2115033"/>
          </a:xfrm>
          <a:prstGeom prst="ellipse">
            <a:avLst/>
          </a:prstGeom>
          <a:solidFill>
            <a:schemeClr val="accent4">
              <a:lumMod val="75000"/>
            </a:schemeClr>
          </a:solidFill>
          <a:ln w="12700" cap="flat" cmpd="sng" algn="ctr">
            <a:solidFill>
              <a:srgbClr val="003882"/>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34" name="Inhaltsplatzhalter 2">
            <a:extLst>
              <a:ext uri="{FF2B5EF4-FFF2-40B4-BE49-F238E27FC236}">
                <a16:creationId xmlns:a16="http://schemas.microsoft.com/office/drawing/2014/main" id="{1448F010-BACE-477D-B15F-489ADBA90040}"/>
              </a:ext>
            </a:extLst>
          </p:cNvPr>
          <p:cNvSpPr txBox="1">
            <a:spLocks/>
          </p:cNvSpPr>
          <p:nvPr/>
        </p:nvSpPr>
        <p:spPr>
          <a:xfrm>
            <a:off x="5576896" y="2175730"/>
            <a:ext cx="1669681" cy="583887"/>
          </a:xfrm>
          <a:prstGeom prst="rect">
            <a:avLst/>
          </a:prstGeom>
        </p:spPr>
        <p:txBody>
          <a:bodyPr vert="horz" lIns="72000" tIns="72000" rIns="72000" bIns="72000" rtlCol="0">
            <a:noAutofit/>
          </a:bodyPr>
          <a:lstStyle>
            <a:lvl1pPr marL="0" indent="0" algn="l" defTabSz="703402" rtl="0" eaLnBrk="1" fontAlgn="base" hangingPunct="1">
              <a:spcBef>
                <a:spcPct val="20000"/>
              </a:spcBef>
              <a:spcAft>
                <a:spcPct val="0"/>
              </a:spcAft>
              <a:buClr>
                <a:schemeClr val="accent2"/>
              </a:buClr>
              <a:buFont typeface="Wingdings" panose="05000000000000000000" pitchFamily="2" charset="2"/>
              <a:buNone/>
              <a:defRPr sz="1400">
                <a:solidFill>
                  <a:schemeClr val="tx1"/>
                </a:solidFill>
                <a:latin typeface="+mn-lt"/>
                <a:ea typeface="+mn-ea"/>
                <a:cs typeface="+mn-cs"/>
              </a:defRPr>
            </a:lvl1pPr>
            <a:lvl2pPr marL="35877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2pPr>
            <a:lvl3pPr marL="625475" indent="-8572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3pPr>
            <a:lvl4pPr marL="898525" indent="-88900"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4pPr>
            <a:lvl5pPr marL="107632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5pPr>
            <a:lvl6pPr marL="2075036" indent="-164127" algn="l" defTabSz="703402" rtl="0" eaLnBrk="1" fontAlgn="base" hangingPunct="1">
              <a:spcBef>
                <a:spcPct val="20000"/>
              </a:spcBef>
              <a:spcAft>
                <a:spcPct val="0"/>
              </a:spcAft>
              <a:buSzPct val="100000"/>
              <a:buChar char="•"/>
              <a:defRPr sz="1477">
                <a:solidFill>
                  <a:schemeClr val="tx1"/>
                </a:solidFill>
                <a:latin typeface="+mn-lt"/>
              </a:defRPr>
            </a:lvl6pPr>
            <a:lvl7pPr marL="2497078" indent="-164127" algn="l" defTabSz="703402" rtl="0" eaLnBrk="1" fontAlgn="base" hangingPunct="1">
              <a:spcBef>
                <a:spcPct val="20000"/>
              </a:spcBef>
              <a:spcAft>
                <a:spcPct val="0"/>
              </a:spcAft>
              <a:buSzPct val="100000"/>
              <a:buChar char="•"/>
              <a:defRPr sz="1477">
                <a:solidFill>
                  <a:schemeClr val="tx1"/>
                </a:solidFill>
                <a:latin typeface="+mn-lt"/>
              </a:defRPr>
            </a:lvl7pPr>
            <a:lvl8pPr marL="2919119" indent="-164127" algn="l" defTabSz="703402" rtl="0" eaLnBrk="1" fontAlgn="base" hangingPunct="1">
              <a:spcBef>
                <a:spcPct val="20000"/>
              </a:spcBef>
              <a:spcAft>
                <a:spcPct val="0"/>
              </a:spcAft>
              <a:buSzPct val="100000"/>
              <a:buChar char="•"/>
              <a:defRPr sz="1477">
                <a:solidFill>
                  <a:schemeClr val="tx1"/>
                </a:solidFill>
                <a:latin typeface="+mn-lt"/>
              </a:defRPr>
            </a:lvl8pPr>
            <a:lvl9pPr marL="3341160" indent="-164127" algn="l" defTabSz="703402" rtl="0" eaLnBrk="1" fontAlgn="base" hangingPunct="1">
              <a:spcBef>
                <a:spcPct val="20000"/>
              </a:spcBef>
              <a:spcAft>
                <a:spcPct val="0"/>
              </a:spcAft>
              <a:buSzPct val="100000"/>
              <a:buChar char="•"/>
              <a:defRPr sz="1477">
                <a:solidFill>
                  <a:schemeClr val="tx1"/>
                </a:solidFill>
                <a:latin typeface="+mn-lt"/>
              </a:defRPr>
            </a:lvl9pPr>
          </a:lstStyle>
          <a:p>
            <a:pPr algn="ctr"/>
            <a:r>
              <a:rPr lang="en-GB" b="1" kern="0" dirty="0"/>
              <a:t>Control</a:t>
            </a:r>
          </a:p>
        </p:txBody>
      </p:sp>
      <p:grpSp>
        <p:nvGrpSpPr>
          <p:cNvPr id="36" name="Gruppieren 35">
            <a:extLst>
              <a:ext uri="{FF2B5EF4-FFF2-40B4-BE49-F238E27FC236}">
                <a16:creationId xmlns:a16="http://schemas.microsoft.com/office/drawing/2014/main" id="{2905A179-F484-4C62-85EB-9C8B2E67158A}"/>
              </a:ext>
            </a:extLst>
          </p:cNvPr>
          <p:cNvGrpSpPr/>
          <p:nvPr/>
        </p:nvGrpSpPr>
        <p:grpSpPr>
          <a:xfrm>
            <a:off x="5442861" y="2526413"/>
            <a:ext cx="1330531" cy="648122"/>
            <a:chOff x="4709888" y="2621171"/>
            <a:chExt cx="1330531" cy="648122"/>
          </a:xfrm>
        </p:grpSpPr>
        <p:sp>
          <p:nvSpPr>
            <p:cNvPr id="37" name="object 13">
              <a:extLst>
                <a:ext uri="{FF2B5EF4-FFF2-40B4-BE49-F238E27FC236}">
                  <a16:creationId xmlns:a16="http://schemas.microsoft.com/office/drawing/2014/main" id="{E35F0923-30CB-A877-3BFC-62B184796793}"/>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38" name="object 14">
              <a:extLst>
                <a:ext uri="{FF2B5EF4-FFF2-40B4-BE49-F238E27FC236}">
                  <a16:creationId xmlns:a16="http://schemas.microsoft.com/office/drawing/2014/main" id="{60B69578-A7DC-B395-5899-0DE30DD11753}"/>
                </a:ext>
              </a:extLst>
            </p:cNvPr>
            <p:cNvSpPr txBox="1"/>
            <p:nvPr/>
          </p:nvSpPr>
          <p:spPr>
            <a:xfrm>
              <a:off x="4709888" y="2659278"/>
              <a:ext cx="1330531" cy="19749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a:cs typeface="HelveticaNeueLTStd-Hv"/>
                </a:rPr>
                <a:t>Tired</a:t>
              </a:r>
            </a:p>
          </p:txBody>
        </p:sp>
      </p:grpSp>
      <p:grpSp>
        <p:nvGrpSpPr>
          <p:cNvPr id="39" name="Gruppieren 38">
            <a:extLst>
              <a:ext uri="{FF2B5EF4-FFF2-40B4-BE49-F238E27FC236}">
                <a16:creationId xmlns:a16="http://schemas.microsoft.com/office/drawing/2014/main" id="{E8D7F53D-DA69-F855-DF76-21FCDD105358}"/>
              </a:ext>
            </a:extLst>
          </p:cNvPr>
          <p:cNvGrpSpPr/>
          <p:nvPr/>
        </p:nvGrpSpPr>
        <p:grpSpPr>
          <a:xfrm>
            <a:off x="5756978" y="3228288"/>
            <a:ext cx="1330531" cy="648122"/>
            <a:chOff x="4709888" y="2621171"/>
            <a:chExt cx="1330531" cy="648122"/>
          </a:xfrm>
        </p:grpSpPr>
        <p:sp>
          <p:nvSpPr>
            <p:cNvPr id="40" name="object 13">
              <a:extLst>
                <a:ext uri="{FF2B5EF4-FFF2-40B4-BE49-F238E27FC236}">
                  <a16:creationId xmlns:a16="http://schemas.microsoft.com/office/drawing/2014/main" id="{774B5568-7F96-7E9F-0A4A-792A436D9200}"/>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1" name="object 14">
              <a:extLst>
                <a:ext uri="{FF2B5EF4-FFF2-40B4-BE49-F238E27FC236}">
                  <a16:creationId xmlns:a16="http://schemas.microsoft.com/office/drawing/2014/main" id="{DB2A6498-1D92-3CA9-D7EE-31D37CD89A5E}"/>
                </a:ext>
              </a:extLst>
            </p:cNvPr>
            <p:cNvSpPr txBox="1"/>
            <p:nvPr/>
          </p:nvSpPr>
          <p:spPr>
            <a:xfrm>
              <a:off x="4709888" y="2659278"/>
              <a:ext cx="1330531" cy="19749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I’m stuck</a:t>
              </a:r>
            </a:p>
          </p:txBody>
        </p:sp>
      </p:grpSp>
    </p:spTree>
    <p:extLst>
      <p:ext uri="{BB962C8B-B14F-4D97-AF65-F5344CB8AC3E}">
        <p14:creationId xmlns:p14="http://schemas.microsoft.com/office/powerpoint/2010/main" val="118182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D5BBE-2932-DD43-A155-744F4B806787}"/>
              </a:ext>
            </a:extLst>
          </p:cNvPr>
          <p:cNvSpPr>
            <a:spLocks noGrp="1"/>
          </p:cNvSpPr>
          <p:nvPr>
            <p:ph type="title"/>
          </p:nvPr>
        </p:nvSpPr>
        <p:spPr>
          <a:xfrm>
            <a:off x="683419" y="260844"/>
            <a:ext cx="7079090" cy="276999"/>
          </a:xfrm>
        </p:spPr>
        <p:txBody>
          <a:bodyPr/>
          <a:lstStyle/>
          <a:p>
            <a:r>
              <a:rPr lang="de-DE" sz="1800" dirty="0">
                <a:solidFill>
                  <a:srgbClr val="002D5B"/>
                </a:solidFill>
                <a:effectLst/>
                <a:latin typeface="HelveticaNeueLTStd"/>
              </a:rPr>
              <a:t>Action </a:t>
            </a:r>
            <a:r>
              <a:rPr lang="de-DE" sz="1800" dirty="0" err="1">
                <a:solidFill>
                  <a:srgbClr val="002D5B"/>
                </a:solidFill>
                <a:effectLst/>
                <a:latin typeface="HelveticaNeueLTStd"/>
              </a:rPr>
              <a:t>Planning</a:t>
            </a:r>
            <a:endParaRPr lang="de-DE" dirty="0"/>
          </a:p>
        </p:txBody>
      </p:sp>
      <p:sp>
        <p:nvSpPr>
          <p:cNvPr id="3" name="Inhaltsplatzhalter 2">
            <a:extLst>
              <a:ext uri="{FF2B5EF4-FFF2-40B4-BE49-F238E27FC236}">
                <a16:creationId xmlns:a16="http://schemas.microsoft.com/office/drawing/2014/main" id="{BB868996-758C-BB40-AFD4-827E04EA993D}"/>
              </a:ext>
            </a:extLst>
          </p:cNvPr>
          <p:cNvSpPr>
            <a:spLocks noGrp="1"/>
          </p:cNvSpPr>
          <p:nvPr>
            <p:ph idx="1"/>
          </p:nvPr>
        </p:nvSpPr>
        <p:spPr>
          <a:xfrm>
            <a:off x="683419" y="937949"/>
            <a:ext cx="8360220" cy="4200261"/>
          </a:xfrm>
        </p:spPr>
        <p:txBody>
          <a:bodyPr/>
          <a:lstStyle/>
          <a:p>
            <a:pPr>
              <a:lnSpc>
                <a:spcPct val="150000"/>
              </a:lnSpc>
            </a:pPr>
            <a:r>
              <a:rPr lang="en-GB" sz="1400" dirty="0"/>
              <a:t>Focus on activities which your mentee control. Starting with one action can make a lot of sense</a:t>
            </a:r>
          </a:p>
          <a:p>
            <a:pPr>
              <a:lnSpc>
                <a:spcPct val="150000"/>
              </a:lnSpc>
            </a:pPr>
            <a:r>
              <a:rPr lang="en-GB" sz="1400" dirty="0"/>
              <a:t>Think of an action plan if useful</a:t>
            </a:r>
          </a:p>
          <a:p>
            <a:pPr>
              <a:lnSpc>
                <a:spcPct val="150000"/>
              </a:lnSpc>
            </a:pPr>
            <a:r>
              <a:rPr lang="en-GB" sz="1400" dirty="0"/>
              <a:t>Think of a mind-map if useful</a:t>
            </a:r>
          </a:p>
          <a:p>
            <a:pPr>
              <a:lnSpc>
                <a:spcPct val="150000"/>
              </a:lnSpc>
            </a:pPr>
            <a:endParaRPr lang="en-GB" sz="1400" dirty="0"/>
          </a:p>
          <a:p>
            <a:pPr>
              <a:lnSpc>
                <a:spcPct val="150000"/>
              </a:lnSpc>
            </a:pPr>
            <a:r>
              <a:rPr lang="en-GB" sz="1400" b="1" dirty="0">
                <a:solidFill>
                  <a:schemeClr val="accent2">
                    <a:lumMod val="75000"/>
                  </a:schemeClr>
                </a:solidFill>
              </a:rPr>
              <a:t>Tip: let your mentee decide where to start and what to do next!</a:t>
            </a:r>
            <a:br>
              <a:rPr lang="en-GB" sz="1400" b="1" dirty="0">
                <a:solidFill>
                  <a:schemeClr val="accent2">
                    <a:lumMod val="75000"/>
                  </a:schemeClr>
                </a:solidFill>
              </a:rPr>
            </a:br>
            <a:endParaRPr lang="en-GB" sz="1400" b="1" dirty="0">
              <a:solidFill>
                <a:schemeClr val="accent2">
                  <a:lumMod val="75000"/>
                </a:schemeClr>
              </a:solidFill>
            </a:endParaRPr>
          </a:p>
        </p:txBody>
      </p:sp>
    </p:spTree>
    <p:extLst>
      <p:ext uri="{BB962C8B-B14F-4D97-AF65-F5344CB8AC3E}">
        <p14:creationId xmlns:p14="http://schemas.microsoft.com/office/powerpoint/2010/main" val="411152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D5BBE-2932-DD43-A155-744F4B806787}"/>
              </a:ext>
            </a:extLst>
          </p:cNvPr>
          <p:cNvSpPr>
            <a:spLocks noGrp="1"/>
          </p:cNvSpPr>
          <p:nvPr>
            <p:ph type="title"/>
          </p:nvPr>
        </p:nvSpPr>
        <p:spPr>
          <a:xfrm>
            <a:off x="683419" y="260844"/>
            <a:ext cx="7079090" cy="276999"/>
          </a:xfrm>
        </p:spPr>
        <p:txBody>
          <a:bodyPr/>
          <a:lstStyle/>
          <a:p>
            <a:r>
              <a:rPr lang="de-DE" sz="1800" dirty="0" err="1">
                <a:solidFill>
                  <a:srgbClr val="002D5B"/>
                </a:solidFill>
                <a:effectLst/>
                <a:latin typeface="HelveticaNeueLTStd"/>
              </a:rPr>
              <a:t>Effectuation</a:t>
            </a:r>
            <a:r>
              <a:rPr lang="de-DE" sz="1800" dirty="0">
                <a:solidFill>
                  <a:srgbClr val="002D5B"/>
                </a:solidFill>
                <a:effectLst/>
                <a:latin typeface="HelveticaNeueLTStd"/>
              </a:rPr>
              <a:t> </a:t>
            </a:r>
            <a:r>
              <a:rPr lang="de-DE" sz="1800" dirty="0" err="1">
                <a:solidFill>
                  <a:srgbClr val="002D5B"/>
                </a:solidFill>
                <a:effectLst/>
                <a:latin typeface="HelveticaNeueLTStd"/>
              </a:rPr>
              <a:t>Principles</a:t>
            </a:r>
            <a:endParaRPr lang="de-DE" dirty="0"/>
          </a:p>
        </p:txBody>
      </p:sp>
      <p:sp>
        <p:nvSpPr>
          <p:cNvPr id="3" name="Inhaltsplatzhalter 2">
            <a:extLst>
              <a:ext uri="{FF2B5EF4-FFF2-40B4-BE49-F238E27FC236}">
                <a16:creationId xmlns:a16="http://schemas.microsoft.com/office/drawing/2014/main" id="{BB868996-758C-BB40-AFD4-827E04EA993D}"/>
              </a:ext>
            </a:extLst>
          </p:cNvPr>
          <p:cNvSpPr>
            <a:spLocks noGrp="1"/>
          </p:cNvSpPr>
          <p:nvPr>
            <p:ph idx="1"/>
          </p:nvPr>
        </p:nvSpPr>
        <p:spPr>
          <a:xfrm>
            <a:off x="683419" y="937949"/>
            <a:ext cx="8360220" cy="4200261"/>
          </a:xfrm>
        </p:spPr>
        <p:txBody>
          <a:bodyPr/>
          <a:lstStyle/>
          <a:p>
            <a:pPr>
              <a:lnSpc>
                <a:spcPct val="150000"/>
              </a:lnSpc>
            </a:pPr>
            <a:r>
              <a:rPr lang="en-GB" sz="1400" b="1" dirty="0">
                <a:solidFill>
                  <a:schemeClr val="accent2">
                    <a:lumMod val="75000"/>
                  </a:schemeClr>
                </a:solidFill>
              </a:rPr>
              <a:t>Crazy Quilt: </a:t>
            </a:r>
            <a:r>
              <a:rPr lang="en-GB" sz="1400" dirty="0"/>
              <a:t>Building my own professional network. It's about new contacts and commitments from potential clients and business partners. Who might we be able to help? Who might be able to help us? Who might we be able to collaborate with?</a:t>
            </a:r>
            <a:br>
              <a:rPr lang="en-GB" sz="1400" dirty="0"/>
            </a:br>
            <a:endParaRPr lang="en-GB" sz="1400" dirty="0"/>
          </a:p>
          <a:p>
            <a:pPr>
              <a:lnSpc>
                <a:spcPct val="150000"/>
              </a:lnSpc>
            </a:pPr>
            <a:r>
              <a:rPr lang="en-GB" sz="1400" b="1" dirty="0">
                <a:solidFill>
                  <a:schemeClr val="accent2">
                    <a:lumMod val="75000"/>
                  </a:schemeClr>
                </a:solidFill>
              </a:rPr>
              <a:t>Lemonade:</a:t>
            </a:r>
            <a:r>
              <a:rPr lang="en-GB" sz="1400" dirty="0">
                <a:solidFill>
                  <a:schemeClr val="accent2">
                    <a:lumMod val="75000"/>
                  </a:schemeClr>
                </a:solidFill>
              </a:rPr>
              <a:t> </a:t>
            </a:r>
            <a:r>
              <a:rPr lang="en-GB" sz="1400" dirty="0"/>
              <a:t>We know that something unexpected can happen, we better expect it. </a:t>
            </a:r>
            <a:r>
              <a:rPr lang="en-GB" sz="1400" b="1" dirty="0">
                <a:solidFill>
                  <a:schemeClr val="accent4">
                    <a:lumMod val="75000"/>
                  </a:schemeClr>
                </a:solidFill>
              </a:rPr>
              <a:t>What opportunity might presents itself from the unexpected and unknown?</a:t>
            </a:r>
            <a:br>
              <a:rPr lang="en-GB" sz="1400" dirty="0"/>
            </a:br>
            <a:endParaRPr lang="en-GB" sz="1400" dirty="0"/>
          </a:p>
        </p:txBody>
      </p:sp>
    </p:spTree>
    <p:extLst>
      <p:ext uri="{BB962C8B-B14F-4D97-AF65-F5344CB8AC3E}">
        <p14:creationId xmlns:p14="http://schemas.microsoft.com/office/powerpoint/2010/main" val="1521503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D5BBE-2932-DD43-A155-744F4B806787}"/>
              </a:ext>
            </a:extLst>
          </p:cNvPr>
          <p:cNvSpPr>
            <a:spLocks noGrp="1"/>
          </p:cNvSpPr>
          <p:nvPr>
            <p:ph type="title"/>
          </p:nvPr>
        </p:nvSpPr>
        <p:spPr>
          <a:xfrm>
            <a:off x="683419" y="260844"/>
            <a:ext cx="7079090" cy="276999"/>
          </a:xfrm>
        </p:spPr>
        <p:txBody>
          <a:bodyPr/>
          <a:lstStyle/>
          <a:p>
            <a:r>
              <a:rPr lang="en-GB" sz="1800"/>
              <a:t>Crazy Quilt</a:t>
            </a:r>
          </a:p>
        </p:txBody>
      </p:sp>
      <p:sp>
        <p:nvSpPr>
          <p:cNvPr id="7" name="Textfeld 6">
            <a:extLst>
              <a:ext uri="{FF2B5EF4-FFF2-40B4-BE49-F238E27FC236}">
                <a16:creationId xmlns:a16="http://schemas.microsoft.com/office/drawing/2014/main" id="{67434B76-413C-17B3-7BDD-8D4E46E6D424}"/>
              </a:ext>
            </a:extLst>
          </p:cNvPr>
          <p:cNvSpPr txBox="1"/>
          <p:nvPr/>
        </p:nvSpPr>
        <p:spPr>
          <a:xfrm>
            <a:off x="683418" y="1057275"/>
            <a:ext cx="7975159" cy="2645340"/>
          </a:xfrm>
          <a:prstGeom prst="rect">
            <a:avLst/>
          </a:prstGeom>
          <a:noFill/>
        </p:spPr>
        <p:txBody>
          <a:bodyPr wrap="square">
            <a:spAutoFit/>
          </a:bodyPr>
          <a:lstStyle/>
          <a:p>
            <a:pPr>
              <a:lnSpc>
                <a:spcPct val="150000"/>
              </a:lnSpc>
            </a:pPr>
            <a:r>
              <a:rPr lang="en-GB" b="1"/>
              <a:t>Add to the list "Who do I know?" People who...</a:t>
            </a:r>
          </a:p>
          <a:p>
            <a:pPr marL="285750" indent="-285750">
              <a:lnSpc>
                <a:spcPct val="150000"/>
              </a:lnSpc>
              <a:buFont typeface="Arial" panose="020B0604020202020204" pitchFamily="34" charset="0"/>
              <a:buChar char="•"/>
            </a:pPr>
            <a:r>
              <a:rPr lang="en-GB"/>
              <a:t>can help develop a better understanding of markets and customer needs</a:t>
            </a:r>
          </a:p>
          <a:p>
            <a:pPr marL="285750" indent="-285750">
              <a:lnSpc>
                <a:spcPct val="150000"/>
              </a:lnSpc>
              <a:buFont typeface="Arial" panose="020B0604020202020204" pitchFamily="34" charset="0"/>
              <a:buChar char="•"/>
            </a:pPr>
            <a:r>
              <a:rPr lang="en-GB"/>
              <a:t>can help develop new ideas</a:t>
            </a:r>
          </a:p>
          <a:p>
            <a:pPr marL="285750" indent="-285750">
              <a:lnSpc>
                <a:spcPct val="150000"/>
              </a:lnSpc>
              <a:buFont typeface="Arial" panose="020B0604020202020204" pitchFamily="34" charset="0"/>
              <a:buChar char="•"/>
            </a:pPr>
            <a:r>
              <a:rPr lang="en-GB"/>
              <a:t>can tell who they need to know and who does what </a:t>
            </a:r>
          </a:p>
          <a:p>
            <a:pPr marL="285750" indent="-285750">
              <a:lnSpc>
                <a:spcPct val="150000"/>
              </a:lnSpc>
              <a:buFont typeface="Arial" panose="020B0604020202020204" pitchFamily="34" charset="0"/>
              <a:buChar char="•"/>
            </a:pPr>
            <a:r>
              <a:rPr lang="en-GB"/>
              <a:t>are able to pave the way and put you in touch with people who can help you </a:t>
            </a:r>
          </a:p>
          <a:p>
            <a:pPr marL="285750" indent="-285750">
              <a:lnSpc>
                <a:spcPct val="150000"/>
              </a:lnSpc>
              <a:buFont typeface="Arial" panose="020B0604020202020204" pitchFamily="34" charset="0"/>
              <a:buChar char="•"/>
            </a:pPr>
            <a:r>
              <a:rPr lang="en-GB"/>
              <a:t>give constructive feedback, challenge decisions and ways of thinking </a:t>
            </a:r>
          </a:p>
          <a:p>
            <a:pPr marL="285750" indent="-285750">
              <a:lnSpc>
                <a:spcPct val="150000"/>
              </a:lnSpc>
              <a:buFont typeface="Arial" panose="020B0604020202020204" pitchFamily="34" charset="0"/>
              <a:buChar char="•"/>
            </a:pPr>
            <a:r>
              <a:rPr lang="en-GB"/>
              <a:t>strengthen determination in difficult times and give you a sense of purpose</a:t>
            </a:r>
          </a:p>
          <a:p>
            <a:pPr>
              <a:lnSpc>
                <a:spcPct val="150000"/>
              </a:lnSpc>
            </a:pPr>
            <a:endParaRPr lang="en-GB"/>
          </a:p>
        </p:txBody>
      </p:sp>
    </p:spTree>
    <p:extLst>
      <p:ext uri="{BB962C8B-B14F-4D97-AF65-F5344CB8AC3E}">
        <p14:creationId xmlns:p14="http://schemas.microsoft.com/office/powerpoint/2010/main" val="2409253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D5BBE-2932-DD43-A155-744F4B806787}"/>
              </a:ext>
            </a:extLst>
          </p:cNvPr>
          <p:cNvSpPr>
            <a:spLocks noGrp="1"/>
          </p:cNvSpPr>
          <p:nvPr>
            <p:ph type="title"/>
          </p:nvPr>
        </p:nvSpPr>
        <p:spPr>
          <a:xfrm>
            <a:off x="683419" y="260844"/>
            <a:ext cx="7079090" cy="276999"/>
          </a:xfrm>
        </p:spPr>
        <p:txBody>
          <a:bodyPr/>
          <a:lstStyle/>
          <a:p>
            <a:r>
              <a:rPr lang="en-GB" sz="1800" dirty="0">
                <a:solidFill>
                  <a:srgbClr val="002D5B"/>
                </a:solidFill>
                <a:effectLst/>
                <a:latin typeface="HelveticaNeueLTStd"/>
              </a:rPr>
              <a:t>Breakout Session</a:t>
            </a:r>
            <a:endParaRPr lang="en-GB" sz="1200" dirty="0"/>
          </a:p>
        </p:txBody>
      </p:sp>
      <p:sp>
        <p:nvSpPr>
          <p:cNvPr id="3" name="Inhaltsplatzhalter 2">
            <a:extLst>
              <a:ext uri="{FF2B5EF4-FFF2-40B4-BE49-F238E27FC236}">
                <a16:creationId xmlns:a16="http://schemas.microsoft.com/office/drawing/2014/main" id="{BB868996-758C-BB40-AFD4-827E04EA993D}"/>
              </a:ext>
            </a:extLst>
          </p:cNvPr>
          <p:cNvSpPr>
            <a:spLocks noGrp="1"/>
          </p:cNvSpPr>
          <p:nvPr>
            <p:ph idx="1"/>
          </p:nvPr>
        </p:nvSpPr>
        <p:spPr>
          <a:xfrm>
            <a:off x="683419" y="937949"/>
            <a:ext cx="8360220" cy="4200261"/>
          </a:xfrm>
        </p:spPr>
        <p:txBody>
          <a:bodyPr/>
          <a:lstStyle/>
          <a:p>
            <a:pPr marL="0" indent="0">
              <a:lnSpc>
                <a:spcPct val="150000"/>
              </a:lnSpc>
              <a:buNone/>
            </a:pPr>
            <a:r>
              <a:rPr lang="en-GB" sz="1400" b="1" dirty="0">
                <a:effectLst/>
                <a:latin typeface="HelveticaNeueLTStd"/>
              </a:rPr>
              <a:t>What was helpful for YOU when you had to deal with uncertainty, complexity, ambiguity and/or volatility?</a:t>
            </a:r>
          </a:p>
          <a:p>
            <a:pPr marL="0" indent="0">
              <a:lnSpc>
                <a:spcPct val="100000"/>
              </a:lnSpc>
              <a:buNone/>
            </a:pPr>
            <a:endParaRPr lang="en-GB" sz="1400" dirty="0">
              <a:latin typeface="HelveticaNeueLTStd"/>
            </a:endParaRPr>
          </a:p>
          <a:p>
            <a:pPr marL="0" indent="0">
              <a:lnSpc>
                <a:spcPct val="100000"/>
              </a:lnSpc>
              <a:buNone/>
            </a:pPr>
            <a:r>
              <a:rPr lang="en-GB" sz="1400" b="1" dirty="0">
                <a:solidFill>
                  <a:schemeClr val="accent5"/>
                </a:solidFill>
                <a:latin typeface="Arial" panose="020B0604020202020204" pitchFamily="34" charset="0"/>
                <a:cs typeface="Arial" panose="020B0604020202020204" pitchFamily="34" charset="0"/>
              </a:rPr>
              <a:t>Instructions:</a:t>
            </a:r>
            <a:endParaRPr lang="en-GB" sz="1400" dirty="0">
              <a:solidFill>
                <a:schemeClr val="accent5"/>
              </a:solidFill>
              <a:latin typeface="Arial" panose="020B0604020202020204" pitchFamily="34" charset="0"/>
              <a:cs typeface="Arial" panose="020B0604020202020204" pitchFamily="34" charset="0"/>
            </a:endParaRPr>
          </a:p>
          <a:p>
            <a:pPr marL="228600" indent="-216535">
              <a:lnSpc>
                <a:spcPct val="100000"/>
              </a:lnSpc>
              <a:spcBef>
                <a:spcPts val="580"/>
              </a:spcBef>
              <a:buFont typeface="HelveticaNeueLTStd-Lt"/>
              <a:buChar char="–"/>
              <a:tabLst>
                <a:tab pos="229235" algn="l"/>
              </a:tabLst>
            </a:pPr>
            <a:r>
              <a:rPr lang="en-GB" sz="1400" spc="-10" dirty="0">
                <a:latin typeface="Arial" panose="020B0604020202020204" pitchFamily="34" charset="0"/>
                <a:cs typeface="Arial" panose="020B0604020202020204" pitchFamily="34" charset="0"/>
              </a:rPr>
              <a:t>Groups of 4-5</a:t>
            </a:r>
          </a:p>
          <a:p>
            <a:pPr marL="228600" indent="-216535">
              <a:lnSpc>
                <a:spcPct val="100000"/>
              </a:lnSpc>
              <a:spcBef>
                <a:spcPts val="580"/>
              </a:spcBef>
              <a:buFont typeface="HelveticaNeueLTStd-Lt"/>
              <a:buChar char="–"/>
              <a:tabLst>
                <a:tab pos="229235" algn="l"/>
              </a:tabLst>
            </a:pPr>
            <a:r>
              <a:rPr lang="en-GB" sz="1400" spc="-10" dirty="0">
                <a:latin typeface="Arial" panose="020B0604020202020204" pitchFamily="34" charset="0"/>
                <a:cs typeface="Arial" panose="020B0604020202020204" pitchFamily="34" charset="0"/>
              </a:rPr>
              <a:t>Ensure everyone gets </a:t>
            </a:r>
            <a:r>
              <a:rPr lang="en-GB" sz="1400" spc="-5" dirty="0">
                <a:latin typeface="Arial" panose="020B0604020202020204" pitchFamily="34" charset="0"/>
                <a:cs typeface="Arial" panose="020B0604020202020204" pitchFamily="34" charset="0"/>
              </a:rPr>
              <a:t>equal</a:t>
            </a:r>
            <a:r>
              <a:rPr lang="en-GB" sz="1400" spc="-10" dirty="0">
                <a:latin typeface="Arial" panose="020B0604020202020204" pitchFamily="34" charset="0"/>
                <a:cs typeface="Arial" panose="020B0604020202020204" pitchFamily="34" charset="0"/>
              </a:rPr>
              <a:t> </a:t>
            </a:r>
            <a:r>
              <a:rPr lang="en-GB" sz="1400" spc="-15" dirty="0">
                <a:latin typeface="Arial" panose="020B0604020202020204" pitchFamily="34" charset="0"/>
                <a:cs typeface="Arial" panose="020B0604020202020204" pitchFamily="34" charset="0"/>
              </a:rPr>
              <a:t>time</a:t>
            </a:r>
            <a:endParaRPr lang="en-GB" sz="1400" dirty="0">
              <a:latin typeface="Arial" panose="020B0604020202020204" pitchFamily="34" charset="0"/>
              <a:cs typeface="Arial" panose="020B0604020202020204" pitchFamily="34" charset="0"/>
            </a:endParaRPr>
          </a:p>
          <a:p>
            <a:pPr marL="228600" indent="-216535">
              <a:lnSpc>
                <a:spcPct val="100000"/>
              </a:lnSpc>
              <a:spcBef>
                <a:spcPts val="580"/>
              </a:spcBef>
              <a:buFont typeface="HelveticaNeueLTStd-Lt"/>
              <a:buChar char="–"/>
              <a:tabLst>
                <a:tab pos="229235" algn="l"/>
              </a:tabLst>
            </a:pPr>
            <a:r>
              <a:rPr lang="en-GB" sz="1400" spc="-10" dirty="0">
                <a:latin typeface="Arial" panose="020B0604020202020204" pitchFamily="34" charset="0"/>
                <a:cs typeface="Arial" panose="020B0604020202020204" pitchFamily="34" charset="0"/>
              </a:rPr>
              <a:t>Stick </a:t>
            </a:r>
            <a:r>
              <a:rPr lang="en-GB" sz="1400" spc="-20" dirty="0">
                <a:latin typeface="Arial" panose="020B0604020202020204" pitchFamily="34" charset="0"/>
                <a:cs typeface="Arial" panose="020B0604020202020204" pitchFamily="34" charset="0"/>
              </a:rPr>
              <a:t>to</a:t>
            </a:r>
            <a:r>
              <a:rPr lang="en-GB" sz="1400" spc="-5"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the</a:t>
            </a:r>
            <a:r>
              <a:rPr lang="en-GB" sz="1400" spc="-5" dirty="0">
                <a:latin typeface="Arial" panose="020B0604020202020204" pitchFamily="34" charset="0"/>
                <a:cs typeface="Arial" panose="020B0604020202020204" pitchFamily="34" charset="0"/>
              </a:rPr>
              <a:t> </a:t>
            </a:r>
            <a:r>
              <a:rPr lang="en-GB" sz="1400" spc="-20" dirty="0">
                <a:latin typeface="Arial" panose="020B0604020202020204" pitchFamily="34" charset="0"/>
                <a:cs typeface="Arial" panose="020B0604020202020204" pitchFamily="34" charset="0"/>
              </a:rPr>
              <a:t>exercise</a:t>
            </a:r>
            <a:r>
              <a:rPr lang="en-GB" sz="1400" spc="-10" dirty="0">
                <a:latin typeface="Arial" panose="020B0604020202020204" pitchFamily="34" charset="0"/>
                <a:cs typeface="Arial" panose="020B0604020202020204" pitchFamily="34" charset="0"/>
              </a:rPr>
              <a:t> brief</a:t>
            </a:r>
            <a:endParaRPr lang="en-GB" sz="1400" dirty="0">
              <a:latin typeface="Arial" panose="020B0604020202020204" pitchFamily="34" charset="0"/>
              <a:cs typeface="Arial" panose="020B0604020202020204" pitchFamily="34" charset="0"/>
            </a:endParaRPr>
          </a:p>
          <a:p>
            <a:pPr marL="228600" marR="5080" indent="-216535">
              <a:lnSpc>
                <a:spcPct val="130200"/>
              </a:lnSpc>
              <a:buFont typeface="HelveticaNeueLTStd-Lt"/>
              <a:buChar char="–"/>
              <a:tabLst>
                <a:tab pos="229235" algn="l"/>
              </a:tabLst>
            </a:pPr>
            <a:r>
              <a:rPr lang="en-GB" sz="1400" spc="-50" dirty="0">
                <a:latin typeface="Arial" panose="020B0604020202020204" pitchFamily="34" charset="0"/>
                <a:cs typeface="Arial" panose="020B0604020202020204" pitchFamily="34" charset="0"/>
              </a:rPr>
              <a:t>Take</a:t>
            </a:r>
            <a:r>
              <a:rPr lang="en-GB" sz="1400" spc="-5" dirty="0">
                <a:latin typeface="Arial" panose="020B0604020202020204" pitchFamily="34" charset="0"/>
                <a:cs typeface="Arial" panose="020B0604020202020204" pitchFamily="34" charset="0"/>
              </a:rPr>
              <a:t> </a:t>
            </a:r>
            <a:r>
              <a:rPr lang="en-GB" sz="1400" spc="-15" dirty="0">
                <a:latin typeface="Arial" panose="020B0604020202020204" pitchFamily="34" charset="0"/>
                <a:cs typeface="Arial" panose="020B0604020202020204" pitchFamily="34" charset="0"/>
              </a:rPr>
              <a:t>notes</a:t>
            </a:r>
            <a:r>
              <a:rPr lang="en-GB" sz="1400" dirty="0">
                <a:latin typeface="Arial" panose="020B0604020202020204" pitchFamily="34" charset="0"/>
                <a:cs typeface="Arial" panose="020B0604020202020204" pitchFamily="34" charset="0"/>
              </a:rPr>
              <a:t> </a:t>
            </a:r>
            <a:r>
              <a:rPr lang="en-GB" sz="1400" spc="-5" dirty="0">
                <a:latin typeface="Arial" panose="020B0604020202020204" pitchFamily="34" charset="0"/>
                <a:cs typeface="Arial" panose="020B0604020202020204" pitchFamily="34" charset="0"/>
              </a:rPr>
              <a:t>and</a:t>
            </a:r>
            <a:r>
              <a:rPr lang="en-GB" sz="1400"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sum</a:t>
            </a:r>
            <a:r>
              <a:rPr lang="en-GB" sz="1400" spc="-5"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up</a:t>
            </a:r>
            <a:r>
              <a:rPr lang="en-GB" sz="1400"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the</a:t>
            </a:r>
            <a:r>
              <a:rPr lang="en-GB" sz="1400" dirty="0">
                <a:latin typeface="Arial" panose="020B0604020202020204" pitchFamily="34" charset="0"/>
                <a:cs typeface="Arial" panose="020B0604020202020204" pitchFamily="34" charset="0"/>
              </a:rPr>
              <a:t> </a:t>
            </a:r>
            <a:r>
              <a:rPr lang="en-GB" sz="1400" spc="-25" dirty="0">
                <a:latin typeface="Arial" panose="020B0604020202020204" pitchFamily="34" charset="0"/>
                <a:cs typeface="Arial" panose="020B0604020202020204" pitchFamily="34" charset="0"/>
              </a:rPr>
              <a:t>key</a:t>
            </a:r>
            <a:r>
              <a:rPr lang="en-GB" sz="1400" spc="-5"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learning</a:t>
            </a:r>
            <a:r>
              <a:rPr lang="en-GB" sz="1400"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points,</a:t>
            </a:r>
            <a:r>
              <a:rPr lang="en-GB" sz="1400" dirty="0">
                <a:latin typeface="Arial" panose="020B0604020202020204" pitchFamily="34" charset="0"/>
                <a:cs typeface="Arial" panose="020B0604020202020204" pitchFamily="34" charset="0"/>
              </a:rPr>
              <a:t> </a:t>
            </a:r>
            <a:r>
              <a:rPr lang="en-GB" sz="1400" spc="-5" dirty="0">
                <a:latin typeface="Arial" panose="020B0604020202020204" pitchFamily="34" charset="0"/>
                <a:cs typeface="Arial" panose="020B0604020202020204" pitchFamily="34" charset="0"/>
              </a:rPr>
              <a:t>be prepared</a:t>
            </a:r>
            <a:r>
              <a:rPr lang="en-GB" sz="1400" dirty="0">
                <a:latin typeface="Arial" panose="020B0604020202020204" pitchFamily="34" charset="0"/>
                <a:cs typeface="Arial" panose="020B0604020202020204" pitchFamily="34" charset="0"/>
              </a:rPr>
              <a:t> </a:t>
            </a:r>
            <a:r>
              <a:rPr lang="en-GB" sz="1400" spc="-20" dirty="0">
                <a:latin typeface="Arial" panose="020B0604020202020204" pitchFamily="34" charset="0"/>
                <a:cs typeface="Arial" panose="020B0604020202020204" pitchFamily="34" charset="0"/>
              </a:rPr>
              <a:t>to</a:t>
            </a:r>
            <a:r>
              <a:rPr lang="en-GB" sz="1400" dirty="0">
                <a:latin typeface="Arial" panose="020B0604020202020204" pitchFamily="34" charset="0"/>
                <a:cs typeface="Arial" panose="020B0604020202020204" pitchFamily="34" charset="0"/>
              </a:rPr>
              <a:t> type </a:t>
            </a:r>
            <a:r>
              <a:rPr lang="en-GB" sz="1400" spc="-15" dirty="0">
                <a:latin typeface="Arial" panose="020B0604020202020204" pitchFamily="34" charset="0"/>
                <a:cs typeface="Arial" panose="020B0604020202020204" pitchFamily="34" charset="0"/>
              </a:rPr>
              <a:t>your </a:t>
            </a:r>
            <a:r>
              <a:rPr lang="en-GB" sz="1400" spc="-430"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suggestions</a:t>
            </a:r>
            <a:r>
              <a:rPr lang="en-GB" sz="1400" spc="-5" dirty="0">
                <a:latin typeface="Arial" panose="020B0604020202020204" pitchFamily="34" charset="0"/>
                <a:cs typeface="Arial" panose="020B0604020202020204" pitchFamily="34" charset="0"/>
              </a:rPr>
              <a:t> </a:t>
            </a:r>
            <a:r>
              <a:rPr lang="en-GB" sz="1400" spc="-20" dirty="0">
                <a:latin typeface="Arial" panose="020B0604020202020204" pitchFamily="34" charset="0"/>
                <a:cs typeface="Arial" panose="020B0604020202020204" pitchFamily="34" charset="0"/>
              </a:rPr>
              <a:t>into</a:t>
            </a:r>
            <a:r>
              <a:rPr lang="en-GB" sz="1400" spc="-5"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the</a:t>
            </a:r>
            <a:r>
              <a:rPr lang="en-GB" sz="1400" dirty="0">
                <a:latin typeface="Arial" panose="020B0604020202020204" pitchFamily="34" charset="0"/>
                <a:cs typeface="Arial" panose="020B0604020202020204" pitchFamily="34" charset="0"/>
              </a:rPr>
              <a:t> </a:t>
            </a:r>
            <a:r>
              <a:rPr lang="en-GB" sz="1400" spc="-10" dirty="0">
                <a:latin typeface="Arial" panose="020B0604020202020204" pitchFamily="34" charset="0"/>
                <a:cs typeface="Arial" panose="020B0604020202020204" pitchFamily="34" charset="0"/>
              </a:rPr>
              <a:t>chat</a:t>
            </a:r>
            <a:r>
              <a:rPr lang="en-GB" sz="1400" dirty="0">
                <a:latin typeface="Arial" panose="020B0604020202020204" pitchFamily="34" charset="0"/>
                <a:cs typeface="Arial" panose="020B0604020202020204" pitchFamily="34" charset="0"/>
              </a:rPr>
              <a:t> </a:t>
            </a:r>
            <a:r>
              <a:rPr lang="en-GB" sz="1400" spc="-20" dirty="0">
                <a:latin typeface="Arial" panose="020B0604020202020204" pitchFamily="34" charset="0"/>
                <a:cs typeface="Arial" panose="020B0604020202020204" pitchFamily="34" charset="0"/>
              </a:rPr>
              <a:t>box!</a:t>
            </a:r>
            <a:endParaRPr lang="en-GB" sz="1400" dirty="0">
              <a:latin typeface="Arial" panose="020B0604020202020204" pitchFamily="34" charset="0"/>
              <a:cs typeface="Arial" panose="020B0604020202020204" pitchFamily="34" charset="0"/>
            </a:endParaRPr>
          </a:p>
          <a:p>
            <a:pPr marL="228600" indent="-216535">
              <a:lnSpc>
                <a:spcPct val="100000"/>
              </a:lnSpc>
              <a:spcBef>
                <a:spcPts val="580"/>
              </a:spcBef>
              <a:buFont typeface="HelveticaNeueLTStd-Lt"/>
              <a:buChar char="–"/>
              <a:tabLst>
                <a:tab pos="229235" algn="l"/>
              </a:tabLst>
            </a:pPr>
            <a:r>
              <a:rPr lang="en-GB" sz="1400" dirty="0">
                <a:latin typeface="Arial" panose="020B0604020202020204" pitchFamily="34" charset="0"/>
                <a:cs typeface="Arial" panose="020B0604020202020204" pitchFamily="34" charset="0"/>
              </a:rPr>
              <a:t>Report</a:t>
            </a:r>
            <a:r>
              <a:rPr lang="en-GB" sz="1400" spc="-10" dirty="0">
                <a:latin typeface="Arial" panose="020B0604020202020204" pitchFamily="34" charset="0"/>
                <a:cs typeface="Arial" panose="020B0604020202020204" pitchFamily="34" charset="0"/>
              </a:rPr>
              <a:t> back in</a:t>
            </a:r>
            <a:r>
              <a:rPr lang="en-GB" sz="1400" spc="-5"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plenary</a:t>
            </a:r>
          </a:p>
          <a:p>
            <a:pPr marL="228600" indent="-216535">
              <a:lnSpc>
                <a:spcPct val="100000"/>
              </a:lnSpc>
              <a:spcBef>
                <a:spcPts val="580"/>
              </a:spcBef>
              <a:buFont typeface="HelveticaNeueLTStd-Lt"/>
              <a:buChar char="–"/>
              <a:tabLst>
                <a:tab pos="229235" algn="l"/>
              </a:tabLst>
            </a:pPr>
            <a:r>
              <a:rPr lang="en-GB" sz="1400" spc="-20" dirty="0">
                <a:latin typeface="Arial" panose="020B0604020202020204" pitchFamily="34" charset="0"/>
                <a:cs typeface="Arial" panose="020B0604020202020204" pitchFamily="34" charset="0"/>
              </a:rPr>
              <a:t>Enjoy!</a:t>
            </a:r>
          </a:p>
          <a:p>
            <a:pPr marL="228600" indent="-216535">
              <a:lnSpc>
                <a:spcPct val="100000"/>
              </a:lnSpc>
              <a:spcBef>
                <a:spcPts val="580"/>
              </a:spcBef>
              <a:buFont typeface="HelveticaNeueLTStd-Lt"/>
              <a:buChar char="–"/>
              <a:tabLst>
                <a:tab pos="229235" algn="l"/>
              </a:tabLst>
            </a:pPr>
            <a:endParaRPr lang="en-GB" sz="1400" spc="-20" dirty="0">
              <a:latin typeface="Arial" panose="020B0604020202020204" pitchFamily="34" charset="0"/>
              <a:cs typeface="Arial" panose="020B0604020202020204" pitchFamily="34" charset="0"/>
            </a:endParaRPr>
          </a:p>
          <a:p>
            <a:pPr marL="12065" indent="0">
              <a:lnSpc>
                <a:spcPct val="100000"/>
              </a:lnSpc>
              <a:spcBef>
                <a:spcPts val="580"/>
              </a:spcBef>
              <a:buNone/>
              <a:tabLst>
                <a:tab pos="229235" algn="l"/>
              </a:tabLst>
            </a:pPr>
            <a:r>
              <a:rPr lang="en-GB" sz="1400" spc="-20" dirty="0">
                <a:latin typeface="Arial" panose="020B0604020202020204" pitchFamily="34" charset="0"/>
                <a:cs typeface="Arial" panose="020B0604020202020204" pitchFamily="34" charset="0"/>
              </a:rPr>
              <a:t>Time: 15‘</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123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9E936F-E7C6-B148-8D6F-A774BBB0130B}"/>
              </a:ext>
            </a:extLst>
          </p:cNvPr>
          <p:cNvSpPr>
            <a:spLocks noGrp="1"/>
          </p:cNvSpPr>
          <p:nvPr>
            <p:ph type="title"/>
          </p:nvPr>
        </p:nvSpPr>
        <p:spPr/>
        <p:txBody>
          <a:bodyPr/>
          <a:lstStyle/>
          <a:p>
            <a:r>
              <a:rPr lang="en-GB" dirty="0"/>
              <a:t>Q&amp;A</a:t>
            </a:r>
            <a:endParaRPr lang="en-GB" b="0" dirty="0"/>
          </a:p>
        </p:txBody>
      </p:sp>
      <p:sp>
        <p:nvSpPr>
          <p:cNvPr id="27" name="Textfeld 26">
            <a:extLst>
              <a:ext uri="{FF2B5EF4-FFF2-40B4-BE49-F238E27FC236}">
                <a16:creationId xmlns:a16="http://schemas.microsoft.com/office/drawing/2014/main" id="{BBA1D14A-9536-E044-BC12-3CD62D76769A}"/>
              </a:ext>
            </a:extLst>
          </p:cNvPr>
          <p:cNvSpPr txBox="1"/>
          <p:nvPr/>
        </p:nvSpPr>
        <p:spPr>
          <a:xfrm>
            <a:off x="650489" y="1311354"/>
            <a:ext cx="7810092" cy="375552"/>
          </a:xfrm>
          <a:prstGeom prst="rect">
            <a:avLst/>
          </a:prstGeom>
          <a:noFill/>
        </p:spPr>
        <p:txBody>
          <a:bodyPr wrap="square">
            <a:spAutoFit/>
          </a:bodyPr>
          <a:lstStyle/>
          <a:p>
            <a:pPr>
              <a:lnSpc>
                <a:spcPct val="150000"/>
              </a:lnSpc>
            </a:pPr>
            <a:r>
              <a:rPr lang="en-GB" sz="1400" b="1" cap="all" dirty="0"/>
              <a:t>Questions, Suggestions, Comments?</a:t>
            </a:r>
          </a:p>
        </p:txBody>
      </p:sp>
    </p:spTree>
    <p:extLst>
      <p:ext uri="{BB962C8B-B14F-4D97-AF65-F5344CB8AC3E}">
        <p14:creationId xmlns:p14="http://schemas.microsoft.com/office/powerpoint/2010/main" val="413317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344113-DCFB-4158-4B45-28EE329FACE0}"/>
              </a:ext>
            </a:extLst>
          </p:cNvPr>
          <p:cNvSpPr>
            <a:spLocks noGrp="1"/>
          </p:cNvSpPr>
          <p:nvPr>
            <p:ph type="title"/>
          </p:nvPr>
        </p:nvSpPr>
        <p:spPr>
          <a:xfrm>
            <a:off x="472620" y="976089"/>
            <a:ext cx="7886700" cy="3320140"/>
          </a:xfrm>
        </p:spPr>
        <p:txBody>
          <a:bodyPr/>
          <a:lstStyle/>
          <a:p>
            <a:r>
              <a:rPr lang="de-DE" dirty="0"/>
              <a:t>References and </a:t>
            </a:r>
            <a:r>
              <a:rPr lang="de-DE" dirty="0" err="1"/>
              <a:t>Suggested</a:t>
            </a:r>
            <a:r>
              <a:rPr lang="de-DE" dirty="0"/>
              <a:t> Reading</a:t>
            </a:r>
            <a:br>
              <a:rPr lang="de-DE" dirty="0"/>
            </a:br>
            <a:br>
              <a:rPr lang="de-DE" sz="1400" b="0" dirty="0"/>
            </a:br>
            <a:r>
              <a:rPr lang="de-DE" sz="1400" b="0" dirty="0"/>
              <a:t>Covey, S. R. et al. (2020) </a:t>
            </a:r>
            <a:r>
              <a:rPr lang="de-DE" sz="1400" b="0" i="1" dirty="0"/>
              <a:t>The 7 </a:t>
            </a:r>
            <a:r>
              <a:rPr lang="de-DE" sz="1400" b="0" i="1" dirty="0" err="1"/>
              <a:t>habits</a:t>
            </a:r>
            <a:r>
              <a:rPr lang="de-DE" sz="1400" b="0" i="1" dirty="0"/>
              <a:t> </a:t>
            </a:r>
            <a:r>
              <a:rPr lang="de-DE" sz="1400" b="0" i="1" dirty="0" err="1"/>
              <a:t>of</a:t>
            </a:r>
            <a:r>
              <a:rPr lang="de-DE" sz="1400" b="0" i="1" dirty="0"/>
              <a:t> </a:t>
            </a:r>
            <a:r>
              <a:rPr lang="de-DE" sz="1400" b="0" i="1" dirty="0" err="1"/>
              <a:t>highly</a:t>
            </a:r>
            <a:r>
              <a:rPr lang="de-DE" sz="1400" b="0" i="1" dirty="0"/>
              <a:t> </a:t>
            </a:r>
            <a:r>
              <a:rPr lang="de-DE" sz="1400" b="0" i="1" dirty="0" err="1"/>
              <a:t>effective</a:t>
            </a:r>
            <a:r>
              <a:rPr lang="de-DE" sz="1400" b="0" i="1" dirty="0"/>
              <a:t> </a:t>
            </a:r>
            <a:r>
              <a:rPr lang="de-DE" sz="1400" b="0" i="1" dirty="0" err="1"/>
              <a:t>people</a:t>
            </a:r>
            <a:r>
              <a:rPr lang="de-DE" sz="1400" b="0" i="1" dirty="0"/>
              <a:t> : powerful </a:t>
            </a:r>
            <a:r>
              <a:rPr lang="de-DE" sz="1400" b="0" i="1" dirty="0" err="1"/>
              <a:t>lessons</a:t>
            </a:r>
            <a:r>
              <a:rPr lang="de-DE" sz="1400" b="0" i="1" dirty="0"/>
              <a:t> in personal </a:t>
            </a:r>
            <a:r>
              <a:rPr lang="de-DE" sz="1400" b="0" i="1" dirty="0" err="1"/>
              <a:t>change</a:t>
            </a:r>
            <a:r>
              <a:rPr lang="de-DE" sz="1400" b="0" i="1" dirty="0"/>
              <a:t>. </a:t>
            </a:r>
            <a:r>
              <a:rPr lang="de-DE" sz="1400" b="0" dirty="0" err="1"/>
              <a:t>Revised</a:t>
            </a:r>
            <a:r>
              <a:rPr lang="de-DE" sz="1400" b="0" dirty="0"/>
              <a:t> and </a:t>
            </a:r>
            <a:r>
              <a:rPr lang="de-DE" sz="1400" b="0" dirty="0" err="1"/>
              <a:t>updated</a:t>
            </a:r>
            <a:r>
              <a:rPr lang="de-DE" sz="1400" b="0" dirty="0"/>
              <a:t>. 30th </a:t>
            </a:r>
            <a:r>
              <a:rPr lang="de-DE" sz="1400" b="0" dirty="0" err="1"/>
              <a:t>anniversary</a:t>
            </a:r>
            <a:r>
              <a:rPr lang="de-DE" sz="1400" b="0" dirty="0"/>
              <a:t> </a:t>
            </a:r>
            <a:r>
              <a:rPr lang="de-DE" sz="1400" b="0" dirty="0" err="1"/>
              <a:t>edition</a:t>
            </a:r>
            <a:r>
              <a:rPr lang="de-DE" sz="1400" b="0" dirty="0"/>
              <a:t>. New York: Simon &amp; Schuster.</a:t>
            </a:r>
            <a:br>
              <a:rPr lang="de-DE" sz="1400" b="0" dirty="0"/>
            </a:br>
            <a:br>
              <a:rPr lang="de-DE" sz="1400" b="0" dirty="0"/>
            </a:br>
            <a:r>
              <a:rPr lang="de-DE" sz="1400" b="0" dirty="0" err="1"/>
              <a:t>Sarasvathy</a:t>
            </a:r>
            <a:r>
              <a:rPr lang="de-DE" sz="1400" b="0" dirty="0"/>
              <a:t>, S. D. (2008) </a:t>
            </a:r>
            <a:r>
              <a:rPr lang="de-DE" sz="1400" b="0" i="1" dirty="0" err="1"/>
              <a:t>Effectuation</a:t>
            </a:r>
            <a:r>
              <a:rPr lang="de-DE" sz="1400" b="0" i="1" dirty="0"/>
              <a:t> : </a:t>
            </a:r>
            <a:r>
              <a:rPr lang="de-DE" sz="1400" b="0" i="1" dirty="0" err="1"/>
              <a:t>elements</a:t>
            </a:r>
            <a:r>
              <a:rPr lang="de-DE" sz="1400" b="0" i="1" dirty="0"/>
              <a:t> </a:t>
            </a:r>
            <a:r>
              <a:rPr lang="de-DE" sz="1400" b="0" i="1" dirty="0" err="1"/>
              <a:t>of</a:t>
            </a:r>
            <a:r>
              <a:rPr lang="de-DE" sz="1400" b="0" i="1" dirty="0"/>
              <a:t> </a:t>
            </a:r>
            <a:r>
              <a:rPr lang="de-DE" sz="1400" b="0" i="1" dirty="0" err="1"/>
              <a:t>entrepreneurial</a:t>
            </a:r>
            <a:r>
              <a:rPr lang="de-DE" sz="1400" b="0" i="1" dirty="0"/>
              <a:t> </a:t>
            </a:r>
            <a:r>
              <a:rPr lang="de-DE" sz="1400" b="0" i="1" dirty="0" err="1"/>
              <a:t>expertise</a:t>
            </a:r>
            <a:r>
              <a:rPr lang="de-DE" sz="1400" b="0" dirty="0"/>
              <a:t>. Cheltenham, Glos, UK: Edward Elgar (New </a:t>
            </a:r>
            <a:r>
              <a:rPr lang="de-DE" sz="1400" b="0" dirty="0" err="1"/>
              <a:t>horizons</a:t>
            </a:r>
            <a:r>
              <a:rPr lang="de-DE" sz="1400" b="0" dirty="0"/>
              <a:t> in </a:t>
            </a:r>
            <a:r>
              <a:rPr lang="de-DE" sz="1400" b="0" dirty="0" err="1"/>
              <a:t>entrepreneurship</a:t>
            </a:r>
            <a:r>
              <a:rPr lang="de-DE" sz="1400" b="0" dirty="0"/>
              <a:t>).</a:t>
            </a:r>
            <a:br>
              <a:rPr lang="de-DE" sz="1400" b="0" dirty="0"/>
            </a:br>
            <a:br>
              <a:rPr lang="de-DE" sz="1400" b="0" dirty="0"/>
            </a:br>
            <a:br>
              <a:rPr lang="de-DE" sz="1400" b="0" dirty="0"/>
            </a:br>
            <a:r>
              <a:rPr lang="de-DE" sz="1400" dirty="0"/>
              <a:t>Links:</a:t>
            </a:r>
            <a:br>
              <a:rPr lang="de-DE" sz="1400" b="0" dirty="0"/>
            </a:br>
            <a:r>
              <a:rPr lang="de-DE" sz="1400" b="0" dirty="0">
                <a:solidFill>
                  <a:schemeClr val="bg1"/>
                </a:solidFill>
                <a:hlinkClick r:id="rId2">
                  <a:extLst>
                    <a:ext uri="{A12FA001-AC4F-418D-AE19-62706E023703}">
                      <ahyp:hlinkClr xmlns:ahyp="http://schemas.microsoft.com/office/drawing/2018/hyperlinkcolor" val="tx"/>
                    </a:ext>
                  </a:extLst>
                </a:hlinkClick>
              </a:rPr>
              <a:t>https://www.vuca-world.org</a:t>
            </a:r>
            <a:br>
              <a:rPr lang="de-DE" sz="1400" b="0" dirty="0">
                <a:solidFill>
                  <a:schemeClr val="bg1"/>
                </a:solidFill>
                <a:hlinkClick r:id="rId2">
                  <a:extLst>
                    <a:ext uri="{A12FA001-AC4F-418D-AE19-62706E023703}">
                      <ahyp:hlinkClr xmlns:ahyp="http://schemas.microsoft.com/office/drawing/2018/hyperlinkcolor" val="tx"/>
                    </a:ext>
                  </a:extLst>
                </a:hlinkClick>
              </a:rPr>
            </a:br>
            <a:br>
              <a:rPr lang="de-DE" sz="1400" b="0" dirty="0">
                <a:solidFill>
                  <a:schemeClr val="bg1"/>
                </a:solidFill>
                <a:hlinkClick r:id="rId2">
                  <a:extLst>
                    <a:ext uri="{A12FA001-AC4F-418D-AE19-62706E023703}">
                      <ahyp:hlinkClr xmlns:ahyp="http://schemas.microsoft.com/office/drawing/2018/hyperlinkcolor" val="tx"/>
                    </a:ext>
                  </a:extLst>
                </a:hlinkClick>
              </a:rPr>
            </a:br>
            <a:r>
              <a:rPr lang="de-DE" sz="1400" b="0" dirty="0">
                <a:solidFill>
                  <a:schemeClr val="bg1"/>
                </a:solidFill>
                <a:hlinkClick r:id="rId3">
                  <a:extLst>
                    <a:ext uri="{A12FA001-AC4F-418D-AE19-62706E023703}">
                      <ahyp:hlinkClr xmlns:ahyp="http://schemas.microsoft.com/office/drawing/2018/hyperlinkcolor" val="tx"/>
                    </a:ext>
                  </a:extLst>
                </a:hlinkClick>
              </a:rPr>
              <a:t>https://effectuation.org/the-five-principles-of-effectuation</a:t>
            </a:r>
            <a:br>
              <a:rPr lang="de-DE" sz="1400" dirty="0"/>
            </a:br>
            <a:endParaRPr lang="de-DE" sz="1400" dirty="0"/>
          </a:p>
        </p:txBody>
      </p:sp>
    </p:spTree>
    <p:extLst>
      <p:ext uri="{BB962C8B-B14F-4D97-AF65-F5344CB8AC3E}">
        <p14:creationId xmlns:p14="http://schemas.microsoft.com/office/powerpoint/2010/main" val="128727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72620" y="1919622"/>
            <a:ext cx="8299543" cy="1477328"/>
          </a:xfrm>
        </p:spPr>
        <p:txBody>
          <a:bodyPr/>
          <a:lstStyle/>
          <a:p>
            <a:br>
              <a:rPr lang="en-US" dirty="0"/>
            </a:br>
            <a:r>
              <a:rPr lang="en-US" dirty="0"/>
              <a:t>More information: YES! Thinking Space</a:t>
            </a:r>
            <a:br>
              <a:rPr lang="en-US" dirty="0"/>
            </a:br>
            <a:br>
              <a:rPr lang="en-US" sz="1500" dirty="0"/>
            </a:br>
            <a:r>
              <a:rPr lang="en-US" sz="1350" dirty="0"/>
              <a:t>https://</a:t>
            </a:r>
            <a:r>
              <a:rPr lang="en-US" sz="1350" dirty="0" err="1"/>
              <a:t>youngentrepreneurssucceed.com</a:t>
            </a:r>
            <a:r>
              <a:rPr lang="en-US" sz="1350" dirty="0"/>
              <a:t>/thinking-space/</a:t>
            </a:r>
            <a:endParaRPr lang="en-US" sz="1350" dirty="0">
              <a:solidFill>
                <a:srgbClr val="FF0000"/>
              </a:solidFill>
            </a:endParaRPr>
          </a:p>
        </p:txBody>
      </p:sp>
    </p:spTree>
    <p:extLst>
      <p:ext uri="{BB962C8B-B14F-4D97-AF65-F5344CB8AC3E}">
        <p14:creationId xmlns:p14="http://schemas.microsoft.com/office/powerpoint/2010/main" val="4022906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9E936F-E7C6-B148-8D6F-A774BBB0130B}"/>
              </a:ext>
            </a:extLst>
          </p:cNvPr>
          <p:cNvSpPr>
            <a:spLocks noGrp="1"/>
          </p:cNvSpPr>
          <p:nvPr>
            <p:ph type="title"/>
          </p:nvPr>
        </p:nvSpPr>
        <p:spPr/>
        <p:txBody>
          <a:bodyPr/>
          <a:lstStyle/>
          <a:p>
            <a:r>
              <a:rPr lang="de-DE" dirty="0"/>
              <a:t>Agenda</a:t>
            </a:r>
          </a:p>
        </p:txBody>
      </p:sp>
      <p:sp>
        <p:nvSpPr>
          <p:cNvPr id="3" name="Inhaltsplatzhalter 2">
            <a:extLst>
              <a:ext uri="{FF2B5EF4-FFF2-40B4-BE49-F238E27FC236}">
                <a16:creationId xmlns:a16="http://schemas.microsoft.com/office/drawing/2014/main" id="{C8BBF9F4-BBAD-9B40-B0F6-F6161B2DF96A}"/>
              </a:ext>
            </a:extLst>
          </p:cNvPr>
          <p:cNvSpPr>
            <a:spLocks noGrp="1"/>
          </p:cNvSpPr>
          <p:nvPr>
            <p:ph idx="1"/>
          </p:nvPr>
        </p:nvSpPr>
        <p:spPr/>
        <p:txBody>
          <a:bodyPr/>
          <a:lstStyle/>
          <a:p>
            <a:pPr marL="285750" indent="-285750">
              <a:buFont typeface="Symbol" pitchFamily="2" charset="2"/>
              <a:buChar char="-"/>
            </a:pPr>
            <a:r>
              <a:rPr lang="de-DE" sz="1400" dirty="0"/>
              <a:t>VUCA – </a:t>
            </a:r>
            <a:r>
              <a:rPr lang="de-DE" sz="1400" dirty="0" err="1"/>
              <a:t>Clarification</a:t>
            </a:r>
            <a:r>
              <a:rPr lang="de-DE" sz="1400" dirty="0"/>
              <a:t> </a:t>
            </a:r>
            <a:r>
              <a:rPr lang="de-DE" sz="1400" dirty="0" err="1"/>
              <a:t>of</a:t>
            </a:r>
            <a:r>
              <a:rPr lang="de-DE" sz="1400" dirty="0"/>
              <a:t> </a:t>
            </a:r>
            <a:r>
              <a:rPr lang="de-DE" sz="1400" dirty="0" err="1"/>
              <a:t>terms</a:t>
            </a:r>
            <a:endParaRPr lang="de-DE" sz="1400" dirty="0"/>
          </a:p>
          <a:p>
            <a:pPr marL="285750" indent="-285750">
              <a:buFont typeface="Symbol" pitchFamily="2" charset="2"/>
              <a:buChar char="-"/>
            </a:pPr>
            <a:endParaRPr lang="de-DE" sz="1400" dirty="0"/>
          </a:p>
          <a:p>
            <a:pPr marL="285750" indent="-285750">
              <a:buFont typeface="Symbol" pitchFamily="2" charset="2"/>
              <a:buChar char="-"/>
            </a:pPr>
            <a:r>
              <a:rPr lang="de-DE" sz="1400" dirty="0"/>
              <a:t>Controlling </a:t>
            </a:r>
            <a:r>
              <a:rPr lang="de-DE" sz="1400" dirty="0" err="1"/>
              <a:t>the</a:t>
            </a:r>
            <a:r>
              <a:rPr lang="de-DE" sz="1400" dirty="0"/>
              <a:t> </a:t>
            </a:r>
            <a:r>
              <a:rPr lang="de-DE" sz="1400" dirty="0" err="1"/>
              <a:t>Controllables</a:t>
            </a:r>
            <a:r>
              <a:rPr lang="de-DE" sz="1400" dirty="0"/>
              <a:t> </a:t>
            </a:r>
            <a:r>
              <a:rPr lang="de-DE" sz="1400" i="1" dirty="0"/>
              <a:t>(Covey)</a:t>
            </a:r>
            <a:br>
              <a:rPr lang="de-DE" sz="1400" i="1" dirty="0"/>
            </a:br>
            <a:endParaRPr lang="de-DE" sz="1400" i="1" dirty="0"/>
          </a:p>
          <a:p>
            <a:pPr marL="285750" indent="-285750">
              <a:buFont typeface="Symbol" pitchFamily="2" charset="2"/>
              <a:buChar char="-"/>
            </a:pPr>
            <a:r>
              <a:rPr lang="de-DE" sz="1400" dirty="0" err="1"/>
              <a:t>Effectuation</a:t>
            </a:r>
            <a:r>
              <a:rPr lang="de-DE" sz="1400" dirty="0"/>
              <a:t> – Crazy Quilt, </a:t>
            </a:r>
            <a:r>
              <a:rPr lang="de-DE" sz="1400" dirty="0" err="1"/>
              <a:t>Lemonade</a:t>
            </a:r>
            <a:r>
              <a:rPr lang="de-DE" sz="1400" dirty="0"/>
              <a:t> </a:t>
            </a:r>
            <a:r>
              <a:rPr lang="de-DE" sz="1400" dirty="0" err="1"/>
              <a:t>Priciple</a:t>
            </a:r>
            <a:endParaRPr lang="de-DE" sz="1400" dirty="0"/>
          </a:p>
          <a:p>
            <a:pPr marL="285750" indent="-285750">
              <a:buFont typeface="Symbol" pitchFamily="2" charset="2"/>
              <a:buChar char="-"/>
            </a:pPr>
            <a:endParaRPr lang="de-DE" sz="1400" dirty="0"/>
          </a:p>
          <a:p>
            <a:pPr marL="285750" indent="-285750">
              <a:buFont typeface="Symbol" pitchFamily="2" charset="2"/>
              <a:buChar char="-"/>
            </a:pPr>
            <a:r>
              <a:rPr lang="de-DE" sz="1400" dirty="0"/>
              <a:t>Fragen und Antworten</a:t>
            </a:r>
          </a:p>
          <a:p>
            <a:pPr marL="214313" indent="-214313">
              <a:buFont typeface="Symbol" pitchFamily="2" charset="2"/>
              <a:buChar char="-"/>
            </a:pPr>
            <a:endParaRPr lang="en-GB" sz="1400" dirty="0"/>
          </a:p>
        </p:txBody>
      </p:sp>
    </p:spTree>
    <p:extLst>
      <p:ext uri="{BB962C8B-B14F-4D97-AF65-F5344CB8AC3E}">
        <p14:creationId xmlns:p14="http://schemas.microsoft.com/office/powerpoint/2010/main" val="413380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CA563-16F8-E643-A1ED-674F9CCE80E6}"/>
              </a:ext>
            </a:extLst>
          </p:cNvPr>
          <p:cNvSpPr>
            <a:spLocks noGrp="1"/>
          </p:cNvSpPr>
          <p:nvPr>
            <p:ph type="title"/>
          </p:nvPr>
        </p:nvSpPr>
        <p:spPr/>
        <p:txBody>
          <a:bodyPr/>
          <a:lstStyle/>
          <a:p>
            <a:r>
              <a:rPr lang="de-DE" dirty="0"/>
              <a:t>Opening Question</a:t>
            </a:r>
          </a:p>
        </p:txBody>
      </p:sp>
      <p:sp>
        <p:nvSpPr>
          <p:cNvPr id="3" name="Inhaltsplatzhalter 2">
            <a:extLst>
              <a:ext uri="{FF2B5EF4-FFF2-40B4-BE49-F238E27FC236}">
                <a16:creationId xmlns:a16="http://schemas.microsoft.com/office/drawing/2014/main" id="{8EFA1F56-BB44-334E-A9ED-BDBA6D11CF14}"/>
              </a:ext>
            </a:extLst>
          </p:cNvPr>
          <p:cNvSpPr>
            <a:spLocks noGrp="1"/>
          </p:cNvSpPr>
          <p:nvPr>
            <p:ph idx="1"/>
          </p:nvPr>
        </p:nvSpPr>
        <p:spPr/>
        <p:txBody>
          <a:bodyPr/>
          <a:lstStyle/>
          <a:p>
            <a:endParaRPr lang="en-GB" sz="1200" dirty="0"/>
          </a:p>
          <a:p>
            <a:pPr marL="0" indent="0">
              <a:buNone/>
            </a:pPr>
            <a:r>
              <a:rPr lang="en-GB" sz="1400" b="1" dirty="0"/>
              <a:t>What is something in you that you can always rely on?</a:t>
            </a:r>
          </a:p>
        </p:txBody>
      </p:sp>
    </p:spTree>
    <p:extLst>
      <p:ext uri="{BB962C8B-B14F-4D97-AF65-F5344CB8AC3E}">
        <p14:creationId xmlns:p14="http://schemas.microsoft.com/office/powerpoint/2010/main" val="387545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D5BBE-2932-DD43-A155-744F4B806787}"/>
              </a:ext>
            </a:extLst>
          </p:cNvPr>
          <p:cNvSpPr>
            <a:spLocks noGrp="1"/>
          </p:cNvSpPr>
          <p:nvPr>
            <p:ph type="title"/>
          </p:nvPr>
        </p:nvSpPr>
        <p:spPr>
          <a:xfrm>
            <a:off x="683419" y="260844"/>
            <a:ext cx="7079090" cy="276999"/>
          </a:xfrm>
        </p:spPr>
        <p:txBody>
          <a:bodyPr/>
          <a:lstStyle/>
          <a:p>
            <a:r>
              <a:rPr lang="de-DE" sz="1800" dirty="0">
                <a:solidFill>
                  <a:srgbClr val="002D5B"/>
                </a:solidFill>
                <a:effectLst/>
                <a:latin typeface="Arial" panose="020B0604020202020204" pitchFamily="34" charset="0"/>
                <a:cs typeface="Arial" panose="020B0604020202020204" pitchFamily="34" charset="0"/>
              </a:rPr>
              <a:t>VUCA</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B868996-758C-BB40-AFD4-827E04EA993D}"/>
              </a:ext>
            </a:extLst>
          </p:cNvPr>
          <p:cNvSpPr>
            <a:spLocks noGrp="1"/>
          </p:cNvSpPr>
          <p:nvPr>
            <p:ph idx="1"/>
          </p:nvPr>
        </p:nvSpPr>
        <p:spPr>
          <a:xfrm>
            <a:off x="683419" y="937949"/>
            <a:ext cx="7791508" cy="4200261"/>
          </a:xfrm>
        </p:spPr>
        <p:txBody>
          <a:bodyPr/>
          <a:lstStyle/>
          <a:p>
            <a:pPr marL="0" indent="0">
              <a:buNone/>
            </a:pPr>
            <a:r>
              <a:rPr lang="en-GB" sz="1400" b="1" dirty="0">
                <a:solidFill>
                  <a:schemeClr val="accent2">
                    <a:lumMod val="75000"/>
                  </a:schemeClr>
                </a:solidFill>
                <a:effectLst/>
                <a:latin typeface="Arial" panose="020B0604020202020204" pitchFamily="34" charset="0"/>
                <a:cs typeface="Arial" panose="020B0604020202020204" pitchFamily="34" charset="0"/>
              </a:rPr>
              <a:t>VOLATILITY: </a:t>
            </a:r>
            <a:r>
              <a:rPr lang="en-GB" sz="1400" dirty="0">
                <a:effectLst/>
                <a:latin typeface="Arial" panose="020B0604020202020204" pitchFamily="34" charset="0"/>
                <a:cs typeface="Arial" panose="020B0604020202020204" pitchFamily="34" charset="0"/>
              </a:rPr>
              <a:t>The world becomes more unstable, constant change, changes are less predictable.</a:t>
            </a:r>
          </a:p>
          <a:p>
            <a:pPr marL="0" indent="0">
              <a:buNone/>
            </a:pPr>
            <a:endParaRPr lang="en-GB" sz="1400" dirty="0">
              <a:effectLst/>
              <a:latin typeface="Arial" panose="020B0604020202020204" pitchFamily="34" charset="0"/>
              <a:cs typeface="Arial" panose="020B0604020202020204" pitchFamily="34" charset="0"/>
            </a:endParaRPr>
          </a:p>
          <a:p>
            <a:pPr marL="0" indent="0">
              <a:buNone/>
            </a:pPr>
            <a:r>
              <a:rPr lang="en-GB" sz="1400" b="1" dirty="0">
                <a:solidFill>
                  <a:schemeClr val="accent2">
                    <a:lumMod val="75000"/>
                  </a:schemeClr>
                </a:solidFill>
                <a:effectLst/>
                <a:latin typeface="Arial" panose="020B0604020202020204" pitchFamily="34" charset="0"/>
                <a:cs typeface="Arial" panose="020B0604020202020204" pitchFamily="34" charset="0"/>
              </a:rPr>
              <a:t>UNCERTAINTY: </a:t>
            </a:r>
            <a:r>
              <a:rPr lang="en-GB" sz="1400" dirty="0">
                <a:effectLst/>
                <a:latin typeface="Arial" panose="020B0604020202020204" pitchFamily="34" charset="0"/>
                <a:cs typeface="Arial" panose="020B0604020202020204" pitchFamily="34" charset="0"/>
              </a:rPr>
              <a:t>More uncertainty because the world is less predictable, past experience is becoming less important.</a:t>
            </a:r>
          </a:p>
          <a:p>
            <a:pPr marL="0" indent="0">
              <a:buNone/>
            </a:pPr>
            <a:endParaRPr lang="en-GB" sz="1400" dirty="0">
              <a:effectLst/>
              <a:latin typeface="Arial" panose="020B0604020202020204" pitchFamily="34" charset="0"/>
              <a:cs typeface="Arial" panose="020B0604020202020204" pitchFamily="34" charset="0"/>
            </a:endParaRPr>
          </a:p>
          <a:p>
            <a:pPr marL="0" indent="0">
              <a:buNone/>
            </a:pPr>
            <a:r>
              <a:rPr lang="en-GB" sz="1400" b="1" dirty="0">
                <a:solidFill>
                  <a:schemeClr val="accent2">
                    <a:lumMod val="75000"/>
                  </a:schemeClr>
                </a:solidFill>
                <a:effectLst/>
                <a:latin typeface="Arial" panose="020B0604020202020204" pitchFamily="34" charset="0"/>
                <a:cs typeface="Arial" panose="020B0604020202020204" pitchFamily="34" charset="0"/>
              </a:rPr>
              <a:t>COMPLEXITY: </a:t>
            </a:r>
            <a:r>
              <a:rPr lang="en-GB" sz="1400" dirty="0">
                <a:effectLst/>
                <a:latin typeface="Arial" panose="020B0604020202020204" pitchFamily="34" charset="0"/>
                <a:cs typeface="Arial" panose="020B0604020202020204" pitchFamily="34" charset="0"/>
              </a:rPr>
              <a:t>Our world is more complex than ever, harder to understand, challenges and solutions are multi-layered. Decisions are often experienced as reactions.</a:t>
            </a:r>
          </a:p>
          <a:p>
            <a:pPr marL="0" indent="0">
              <a:buNone/>
            </a:pPr>
            <a:endParaRPr lang="en-GB" sz="1400" dirty="0">
              <a:effectLst/>
              <a:latin typeface="Arial" panose="020B0604020202020204" pitchFamily="34" charset="0"/>
              <a:cs typeface="Arial" panose="020B0604020202020204" pitchFamily="34" charset="0"/>
            </a:endParaRPr>
          </a:p>
          <a:p>
            <a:pPr marL="0" indent="0">
              <a:buNone/>
            </a:pPr>
            <a:r>
              <a:rPr lang="en-GB" sz="1400" b="1" dirty="0">
                <a:solidFill>
                  <a:schemeClr val="accent2">
                    <a:lumMod val="75000"/>
                  </a:schemeClr>
                </a:solidFill>
                <a:effectLst/>
                <a:latin typeface="Arial" panose="020B0604020202020204" pitchFamily="34" charset="0"/>
                <a:cs typeface="Arial" panose="020B0604020202020204" pitchFamily="34" charset="0"/>
              </a:rPr>
              <a:t>AMBIGUITY: </a:t>
            </a:r>
            <a:r>
              <a:rPr lang="en-GB" sz="1400" dirty="0">
                <a:effectLst/>
                <a:latin typeface="Arial" panose="020B0604020202020204" pitchFamily="34" charset="0"/>
                <a:cs typeface="Arial" panose="020B0604020202020204" pitchFamily="34" charset="0"/>
              </a:rPr>
              <a:t>"One size fits all" or "best practice" was yesterday. Things are rarely clear and unambiguous. Demands on companies and management are contradictory and paradoxical. Value systems are challenged or even turned upside down.</a:t>
            </a:r>
          </a:p>
          <a:p>
            <a:pPr marL="0" indent="0">
              <a:buNone/>
            </a:pPr>
            <a:endParaRPr lang="en-GB" sz="1400" dirty="0">
              <a:effectLst/>
              <a:latin typeface="Arial" panose="020B0604020202020204" pitchFamily="34" charset="0"/>
              <a:cs typeface="Arial" panose="020B0604020202020204" pitchFamily="34" charset="0"/>
            </a:endParaRPr>
          </a:p>
          <a:p>
            <a:pPr marL="0" indent="0" algn="r">
              <a:buNone/>
            </a:pPr>
            <a:r>
              <a:rPr lang="en-GB" sz="1400" i="1" dirty="0">
                <a:latin typeface="Arial" panose="020B0604020202020204" pitchFamily="34" charset="0"/>
                <a:cs typeface="Arial" panose="020B0604020202020204" pitchFamily="34" charset="0"/>
              </a:rPr>
              <a:t>Adopted from </a:t>
            </a:r>
            <a:r>
              <a:rPr lang="en-GB" sz="1400" i="1" dirty="0" err="1">
                <a:latin typeface="Arial" panose="020B0604020202020204" pitchFamily="34" charset="0"/>
                <a:cs typeface="Arial" panose="020B0604020202020204" pitchFamily="34" charset="0"/>
              </a:rPr>
              <a:t>www.vuca-world.org</a:t>
            </a:r>
            <a:endParaRPr lang="en-GB" sz="14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76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D5BBE-2932-DD43-A155-744F4B806787}"/>
              </a:ext>
            </a:extLst>
          </p:cNvPr>
          <p:cNvSpPr>
            <a:spLocks noGrp="1"/>
          </p:cNvSpPr>
          <p:nvPr>
            <p:ph type="title"/>
          </p:nvPr>
        </p:nvSpPr>
        <p:spPr>
          <a:xfrm>
            <a:off x="683419" y="260844"/>
            <a:ext cx="7079090" cy="276999"/>
          </a:xfrm>
        </p:spPr>
        <p:txBody>
          <a:bodyPr/>
          <a:lstStyle/>
          <a:p>
            <a:r>
              <a:rPr lang="de-DE" sz="1800" dirty="0" err="1">
                <a:solidFill>
                  <a:srgbClr val="002D5B"/>
                </a:solidFill>
                <a:effectLst/>
                <a:latin typeface="HelveticaNeueLTStd"/>
              </a:rPr>
              <a:t>Effectuation</a:t>
            </a:r>
            <a:r>
              <a:rPr lang="de-DE" sz="1800" dirty="0">
                <a:solidFill>
                  <a:srgbClr val="002D5B"/>
                </a:solidFill>
                <a:effectLst/>
                <a:latin typeface="HelveticaNeueLTStd"/>
              </a:rPr>
              <a:t> </a:t>
            </a:r>
            <a:r>
              <a:rPr lang="de-DE" sz="1800" dirty="0" err="1">
                <a:solidFill>
                  <a:srgbClr val="002D5B"/>
                </a:solidFill>
                <a:effectLst/>
                <a:latin typeface="HelveticaNeueLTStd"/>
              </a:rPr>
              <a:t>Logic</a:t>
            </a:r>
            <a:endParaRPr lang="de-DE" dirty="0"/>
          </a:p>
        </p:txBody>
      </p:sp>
      <p:sp>
        <p:nvSpPr>
          <p:cNvPr id="3" name="Inhaltsplatzhalter 2">
            <a:extLst>
              <a:ext uri="{FF2B5EF4-FFF2-40B4-BE49-F238E27FC236}">
                <a16:creationId xmlns:a16="http://schemas.microsoft.com/office/drawing/2014/main" id="{BB868996-758C-BB40-AFD4-827E04EA993D}"/>
              </a:ext>
            </a:extLst>
          </p:cNvPr>
          <p:cNvSpPr>
            <a:spLocks noGrp="1"/>
          </p:cNvSpPr>
          <p:nvPr>
            <p:ph idx="1"/>
          </p:nvPr>
        </p:nvSpPr>
        <p:spPr>
          <a:xfrm>
            <a:off x="683419" y="937949"/>
            <a:ext cx="7791508" cy="4200261"/>
          </a:xfrm>
        </p:spPr>
        <p:txBody>
          <a:bodyPr/>
          <a:lstStyle/>
          <a:p>
            <a:pPr marL="0" indent="0">
              <a:lnSpc>
                <a:spcPct val="150000"/>
              </a:lnSpc>
              <a:buNone/>
            </a:pPr>
            <a:r>
              <a:rPr lang="de-DE" sz="1800" b="1" dirty="0">
                <a:solidFill>
                  <a:schemeClr val="accent2">
                    <a:lumMod val="75000"/>
                  </a:schemeClr>
                </a:solidFill>
                <a:effectLst/>
                <a:latin typeface="Arial" panose="020B0604020202020204" pitchFamily="34" charset="0"/>
                <a:cs typeface="Arial" panose="020B0604020202020204" pitchFamily="34" charset="0"/>
              </a:rPr>
              <a:t>„</a:t>
            </a:r>
            <a:r>
              <a:rPr lang="de-DE" sz="1800" b="1" dirty="0" err="1">
                <a:solidFill>
                  <a:schemeClr val="accent2">
                    <a:lumMod val="75000"/>
                  </a:schemeClr>
                </a:solidFill>
                <a:effectLst/>
                <a:latin typeface="Arial" panose="020B0604020202020204" pitchFamily="34" charset="0"/>
                <a:cs typeface="Arial" panose="020B0604020202020204" pitchFamily="34" charset="0"/>
              </a:rPr>
              <a:t>Effectuation</a:t>
            </a:r>
            <a:r>
              <a:rPr lang="de-DE" sz="1800" b="1" dirty="0">
                <a:solidFill>
                  <a:schemeClr val="accent2">
                    <a:lumMod val="75000"/>
                  </a:schemeClr>
                </a:solidFill>
                <a:effectLst/>
                <a:latin typeface="Arial" panose="020B0604020202020204" pitchFamily="34" charset="0"/>
                <a:cs typeface="Arial" panose="020B0604020202020204" pitchFamily="34" charset="0"/>
              </a:rPr>
              <a:t> </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focuses</a:t>
            </a:r>
            <a:r>
              <a:rPr lang="de-DE" sz="1800" dirty="0">
                <a:solidFill>
                  <a:schemeClr val="tx1"/>
                </a:solidFill>
                <a:effectLst/>
                <a:latin typeface="Arial" panose="020B0604020202020204" pitchFamily="34" charset="0"/>
                <a:cs typeface="Arial" panose="020B0604020202020204" pitchFamily="34" charset="0"/>
              </a:rPr>
              <a:t> on </a:t>
            </a:r>
            <a:r>
              <a:rPr lang="de-DE" sz="1800" dirty="0" err="1">
                <a:solidFill>
                  <a:schemeClr val="tx1"/>
                </a:solidFill>
                <a:effectLst/>
                <a:latin typeface="Arial" panose="020B0604020202020204" pitchFamily="34" charset="0"/>
                <a:cs typeface="Arial" panose="020B0604020202020204" pitchFamily="34" charset="0"/>
              </a:rPr>
              <a:t>the</a:t>
            </a:r>
            <a:r>
              <a:rPr lang="de-DE" sz="1800" dirty="0">
                <a:solidFill>
                  <a:schemeClr val="tx1"/>
                </a:solidFill>
                <a:effectLst/>
                <a:latin typeface="Arial" panose="020B0604020202020204" pitchFamily="34" charset="0"/>
                <a:cs typeface="Arial" panose="020B0604020202020204" pitchFamily="34" charset="0"/>
              </a:rPr>
              <a:t> </a:t>
            </a:r>
            <a:r>
              <a:rPr lang="de-DE" sz="1800" b="1" dirty="0" err="1">
                <a:solidFill>
                  <a:schemeClr val="tx1"/>
                </a:solidFill>
                <a:effectLst/>
                <a:latin typeface="Arial" panose="020B0604020202020204" pitchFamily="34" charset="0"/>
                <a:cs typeface="Arial" panose="020B0604020202020204" pitchFamily="34" charset="0"/>
              </a:rPr>
              <a:t>controllable</a:t>
            </a:r>
            <a:r>
              <a:rPr lang="de-DE" sz="1800" b="1" dirty="0">
                <a:solidFill>
                  <a:schemeClr val="tx1"/>
                </a:solidFill>
                <a:effectLst/>
                <a:latin typeface="Arial" panose="020B0604020202020204" pitchFamily="34" charset="0"/>
                <a:cs typeface="Arial" panose="020B0604020202020204" pitchFamily="34" charset="0"/>
              </a:rPr>
              <a:t> </a:t>
            </a:r>
            <a:r>
              <a:rPr lang="de-DE" sz="1800" b="1" dirty="0" err="1">
                <a:solidFill>
                  <a:schemeClr val="tx1"/>
                </a:solidFill>
                <a:effectLst/>
                <a:latin typeface="Arial" panose="020B0604020202020204" pitchFamily="34" charset="0"/>
                <a:cs typeface="Arial" panose="020B0604020202020204" pitchFamily="34" charset="0"/>
              </a:rPr>
              <a:t>aspects</a:t>
            </a:r>
            <a:r>
              <a:rPr lang="de-DE" sz="1800" b="1" dirty="0">
                <a:solidFill>
                  <a:schemeClr val="tx1"/>
                </a:solidFill>
                <a:effectLst/>
                <a:latin typeface="Arial" panose="020B0604020202020204" pitchFamily="34" charset="0"/>
                <a:cs typeface="Arial" panose="020B0604020202020204" pitchFamily="34" charset="0"/>
              </a:rPr>
              <a:t> </a:t>
            </a:r>
            <a:r>
              <a:rPr lang="de-DE" sz="1800" b="1" dirty="0" err="1">
                <a:solidFill>
                  <a:schemeClr val="tx1"/>
                </a:solidFill>
                <a:effectLst/>
                <a:latin typeface="Arial" panose="020B0604020202020204" pitchFamily="34" charset="0"/>
                <a:cs typeface="Arial" panose="020B0604020202020204" pitchFamily="34" charset="0"/>
              </a:rPr>
              <a:t>of</a:t>
            </a:r>
            <a:r>
              <a:rPr lang="de-DE" sz="1800" b="1" dirty="0">
                <a:solidFill>
                  <a:schemeClr val="tx1"/>
                </a:solidFill>
                <a:effectLst/>
                <a:latin typeface="Arial" panose="020B0604020202020204" pitchFamily="34" charset="0"/>
                <a:cs typeface="Arial" panose="020B0604020202020204" pitchFamily="34" charset="0"/>
              </a:rPr>
              <a:t> an </a:t>
            </a:r>
            <a:r>
              <a:rPr lang="de-DE" sz="1800" b="1" dirty="0" err="1">
                <a:solidFill>
                  <a:schemeClr val="tx1"/>
                </a:solidFill>
                <a:effectLst/>
                <a:latin typeface="Arial" panose="020B0604020202020204" pitchFamily="34" charset="0"/>
                <a:cs typeface="Arial" panose="020B0604020202020204" pitchFamily="34" charset="0"/>
              </a:rPr>
              <a:t>unpredictable</a:t>
            </a:r>
            <a:r>
              <a:rPr lang="de-DE" sz="1800" b="1" dirty="0">
                <a:solidFill>
                  <a:schemeClr val="tx1"/>
                </a:solidFill>
                <a:effectLst/>
                <a:latin typeface="Arial" panose="020B0604020202020204" pitchFamily="34" charset="0"/>
                <a:cs typeface="Arial" panose="020B0604020202020204" pitchFamily="34" charset="0"/>
              </a:rPr>
              <a:t> </a:t>
            </a:r>
            <a:r>
              <a:rPr lang="de-DE" sz="1800" b="1" dirty="0" err="1">
                <a:solidFill>
                  <a:schemeClr val="tx1"/>
                </a:solidFill>
                <a:effectLst/>
                <a:latin typeface="Arial" panose="020B0604020202020204" pitchFamily="34" charset="0"/>
                <a:cs typeface="Arial" panose="020B0604020202020204" pitchFamily="34" charset="0"/>
              </a:rPr>
              <a:t>future</a:t>
            </a:r>
            <a:r>
              <a:rPr lang="de-DE" sz="1800" b="1" dirty="0">
                <a:solidFill>
                  <a:schemeClr val="tx1"/>
                </a:solidFill>
                <a:effectLst/>
                <a:latin typeface="Arial" panose="020B0604020202020204" pitchFamily="34" charset="0"/>
                <a:cs typeface="Arial" panose="020B0604020202020204" pitchFamily="34" charset="0"/>
              </a:rPr>
              <a:t>.</a:t>
            </a:r>
            <a:r>
              <a:rPr lang="de-DE" sz="1800" dirty="0">
                <a:solidFill>
                  <a:schemeClr val="tx1"/>
                </a:solidFill>
                <a:effectLst/>
                <a:latin typeface="Arial" panose="020B0604020202020204" pitchFamily="34" charset="0"/>
                <a:cs typeface="Arial" panose="020B0604020202020204" pitchFamily="34" charset="0"/>
              </a:rPr>
              <a:t> The </a:t>
            </a:r>
            <a:r>
              <a:rPr lang="de-DE" sz="1800" dirty="0" err="1">
                <a:solidFill>
                  <a:schemeClr val="tx1"/>
                </a:solidFill>
                <a:effectLst/>
                <a:latin typeface="Arial" panose="020B0604020202020204" pitchFamily="34" charset="0"/>
                <a:cs typeface="Arial" panose="020B0604020202020204" pitchFamily="34" charset="0"/>
              </a:rPr>
              <a:t>logic</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for</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using</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Effectuation</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processes</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is</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to</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the</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extent</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that</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we</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can</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control</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the</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future</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we</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don't</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need</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to</a:t>
            </a:r>
            <a:r>
              <a:rPr lang="de-DE" sz="1800" dirty="0">
                <a:solidFill>
                  <a:schemeClr val="tx1"/>
                </a:solidFill>
                <a:effectLst/>
                <a:latin typeface="Arial" panose="020B0604020202020204" pitchFamily="34" charset="0"/>
                <a:cs typeface="Arial" panose="020B0604020202020204" pitchFamily="34" charset="0"/>
              </a:rPr>
              <a:t> </a:t>
            </a:r>
            <a:r>
              <a:rPr lang="de-DE" sz="1800" dirty="0" err="1">
                <a:solidFill>
                  <a:schemeClr val="tx1"/>
                </a:solidFill>
                <a:effectLst/>
                <a:latin typeface="Arial" panose="020B0604020202020204" pitchFamily="34" charset="0"/>
                <a:cs typeface="Arial" panose="020B0604020202020204" pitchFamily="34" charset="0"/>
              </a:rPr>
              <a:t>predict</a:t>
            </a:r>
            <a:r>
              <a:rPr lang="de-DE" sz="1800" dirty="0">
                <a:solidFill>
                  <a:schemeClr val="tx1"/>
                </a:solidFill>
                <a:effectLst/>
                <a:latin typeface="Arial" panose="020B0604020202020204" pitchFamily="34" charset="0"/>
                <a:cs typeface="Arial" panose="020B0604020202020204" pitchFamily="34" charset="0"/>
              </a:rPr>
              <a:t> it.“</a:t>
            </a:r>
          </a:p>
          <a:p>
            <a:pPr marL="0" indent="0">
              <a:lnSpc>
                <a:spcPct val="150000"/>
              </a:lnSpc>
              <a:buNone/>
            </a:pPr>
            <a:r>
              <a:rPr lang="de-DE" sz="1400" i="1" dirty="0"/>
              <a:t>Saras </a:t>
            </a:r>
            <a:r>
              <a:rPr lang="de-DE" sz="1400" i="1" dirty="0" err="1"/>
              <a:t>Sarasvathy</a:t>
            </a:r>
            <a:r>
              <a:rPr lang="de-DE" sz="1400" i="1" dirty="0"/>
              <a:t> (2001)</a:t>
            </a:r>
            <a:endParaRPr lang="de-DE" sz="1400" b="1" i="1" dirty="0"/>
          </a:p>
          <a:p>
            <a:pPr marL="0" indent="0">
              <a:lnSpc>
                <a:spcPct val="150000"/>
              </a:lnSpc>
              <a:buNone/>
            </a:pPr>
            <a:endParaRPr lang="de-DE" sz="1800" dirty="0">
              <a:solidFill>
                <a:schemeClr val="tx1"/>
              </a:solidFill>
              <a:effectLst/>
              <a:latin typeface="Arial" panose="020B0604020202020204" pitchFamily="34" charset="0"/>
              <a:cs typeface="Arial" panose="020B0604020202020204" pitchFamily="34" charset="0"/>
            </a:endParaRPr>
          </a:p>
          <a:p>
            <a:pPr marL="0" indent="0">
              <a:lnSpc>
                <a:spcPct val="150000"/>
              </a:lnSpc>
              <a:buNone/>
            </a:pPr>
            <a:endParaRPr lang="de-DE" sz="1800" b="1" dirty="0">
              <a:solidFill>
                <a:schemeClr val="accent2">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134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Circles of Influence</a:t>
            </a:r>
          </a:p>
        </p:txBody>
      </p:sp>
      <p:grpSp>
        <p:nvGrpSpPr>
          <p:cNvPr id="3" name="Gruppieren 2">
            <a:extLst>
              <a:ext uri="{FF2B5EF4-FFF2-40B4-BE49-F238E27FC236}">
                <a16:creationId xmlns:a16="http://schemas.microsoft.com/office/drawing/2014/main" id="{AE96ECAD-0280-E0BB-CBF2-459289FFD60B}"/>
              </a:ext>
            </a:extLst>
          </p:cNvPr>
          <p:cNvGrpSpPr>
            <a:grpSpLocks noChangeAspect="1"/>
          </p:cNvGrpSpPr>
          <p:nvPr/>
        </p:nvGrpSpPr>
        <p:grpSpPr>
          <a:xfrm>
            <a:off x="2945876" y="2156176"/>
            <a:ext cx="3239222" cy="3239577"/>
            <a:chOff x="3575720" y="1196752"/>
            <a:chExt cx="4968552" cy="4969098"/>
          </a:xfrm>
        </p:grpSpPr>
        <p:sp>
          <p:nvSpPr>
            <p:cNvPr id="16" name="Oval 15">
              <a:extLst>
                <a:ext uri="{FF2B5EF4-FFF2-40B4-BE49-F238E27FC236}">
                  <a16:creationId xmlns:a16="http://schemas.microsoft.com/office/drawing/2014/main" id="{BD51F00D-298B-8056-627E-F0896A56FD3F}"/>
                </a:ext>
              </a:extLst>
            </p:cNvPr>
            <p:cNvSpPr/>
            <p:nvPr/>
          </p:nvSpPr>
          <p:spPr bwMode="auto">
            <a:xfrm>
              <a:off x="3575720" y="1196752"/>
              <a:ext cx="4968552" cy="4969098"/>
            </a:xfrm>
            <a:prstGeom prst="ellipse">
              <a:avLst/>
            </a:prstGeom>
            <a:solidFill>
              <a:srgbClr val="213C7D"/>
            </a:solidFill>
            <a:ln w="12700" cap="flat" cmpd="sng" algn="ctr">
              <a:solidFill>
                <a:srgbClr val="00294B"/>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17" name="Oval 16">
              <a:extLst>
                <a:ext uri="{FF2B5EF4-FFF2-40B4-BE49-F238E27FC236}">
                  <a16:creationId xmlns:a16="http://schemas.microsoft.com/office/drawing/2014/main" id="{64BC9768-C6C6-B496-8790-92D2C2333E98}"/>
                </a:ext>
              </a:extLst>
            </p:cNvPr>
            <p:cNvSpPr/>
            <p:nvPr/>
          </p:nvSpPr>
          <p:spPr bwMode="auto">
            <a:xfrm>
              <a:off x="4259996" y="1881301"/>
              <a:ext cx="3600000" cy="3600000"/>
            </a:xfrm>
            <a:prstGeom prst="ellipse">
              <a:avLst/>
            </a:prstGeom>
            <a:solidFill>
              <a:schemeClr val="bg2">
                <a:lumMod val="50000"/>
              </a:schemeClr>
            </a:solidFill>
            <a:ln w="12700" cap="flat" cmpd="sng" algn="ctr">
              <a:solidFill>
                <a:srgbClr val="003882"/>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18" name="Oval 17">
              <a:extLst>
                <a:ext uri="{FF2B5EF4-FFF2-40B4-BE49-F238E27FC236}">
                  <a16:creationId xmlns:a16="http://schemas.microsoft.com/office/drawing/2014/main" id="{995298F7-0FD9-DCB2-E9E4-9858E290FE1D}"/>
                </a:ext>
              </a:extLst>
            </p:cNvPr>
            <p:cNvSpPr/>
            <p:nvPr/>
          </p:nvSpPr>
          <p:spPr bwMode="auto">
            <a:xfrm>
              <a:off x="4979996" y="2565694"/>
              <a:ext cx="2160000" cy="2160000"/>
            </a:xfrm>
            <a:prstGeom prst="ellipse">
              <a:avLst/>
            </a:prstGeom>
            <a:solidFill>
              <a:schemeClr val="accent4">
                <a:lumMod val="75000"/>
              </a:schemeClr>
            </a:solidFill>
            <a:ln w="12700" cap="flat" cmpd="sng" algn="ctr">
              <a:solidFill>
                <a:srgbClr val="003882"/>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p:txBody>
        </p:sp>
        <p:sp>
          <p:nvSpPr>
            <p:cNvPr id="19" name="Inhaltsplatzhalter 2">
              <a:extLst>
                <a:ext uri="{FF2B5EF4-FFF2-40B4-BE49-F238E27FC236}">
                  <a16:creationId xmlns:a16="http://schemas.microsoft.com/office/drawing/2014/main" id="{C96EEC6A-A89B-0C7C-C3CD-F449B999C185}"/>
                </a:ext>
              </a:extLst>
            </p:cNvPr>
            <p:cNvSpPr txBox="1">
              <a:spLocks/>
            </p:cNvSpPr>
            <p:nvPr/>
          </p:nvSpPr>
          <p:spPr>
            <a:xfrm>
              <a:off x="4619736" y="1395653"/>
              <a:ext cx="2880519" cy="1007318"/>
            </a:xfrm>
            <a:prstGeom prst="rect">
              <a:avLst/>
            </a:prstGeom>
          </p:spPr>
          <p:txBody>
            <a:bodyPr vert="horz" lIns="0" tIns="0" rIns="0" bIns="0" rtlCol="0">
              <a:normAutofit/>
            </a:bodyPr>
            <a:lstStyle>
              <a:lvl1pPr marL="171424" indent="-171424" algn="l" defTabSz="685697" rtl="0" eaLnBrk="1" latinLnBrk="0" hangingPunct="1">
                <a:lnSpc>
                  <a:spcPct val="100000"/>
                </a:lnSpc>
                <a:spcBef>
                  <a:spcPts val="750"/>
                </a:spcBef>
                <a:buFont typeface="Arial" panose="020B0604020202020204" pitchFamily="34" charset="0"/>
                <a:buChar char="•"/>
                <a:defRPr sz="1125" kern="1200">
                  <a:solidFill>
                    <a:schemeClr val="dk2"/>
                  </a:solidFill>
                  <a:latin typeface="+mn-lt"/>
                  <a:ea typeface="+mn-ea"/>
                  <a:cs typeface="+mn-cs"/>
                </a:defRPr>
              </a:lvl1pPr>
              <a:lvl2pPr marL="514273"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2pPr>
              <a:lvl3pPr marL="857121"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3pPr>
              <a:lvl4pPr marL="1199970"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4pPr>
              <a:lvl5pPr marL="1542819"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5pPr>
              <a:lvl6pPr marL="1885667"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516"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364"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213"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400" b="1">
                  <a:solidFill>
                    <a:schemeClr val="bg1"/>
                  </a:solidFill>
                </a:rPr>
                <a:t>Concerns</a:t>
              </a:r>
            </a:p>
          </p:txBody>
        </p:sp>
        <p:sp>
          <p:nvSpPr>
            <p:cNvPr id="20" name="Inhaltsplatzhalter 2">
              <a:extLst>
                <a:ext uri="{FF2B5EF4-FFF2-40B4-BE49-F238E27FC236}">
                  <a16:creationId xmlns:a16="http://schemas.microsoft.com/office/drawing/2014/main" id="{1A4A35C8-8F5E-4BDC-5399-1C05288EF643}"/>
                </a:ext>
              </a:extLst>
            </p:cNvPr>
            <p:cNvSpPr txBox="1">
              <a:spLocks/>
            </p:cNvSpPr>
            <p:nvPr/>
          </p:nvSpPr>
          <p:spPr>
            <a:xfrm>
              <a:off x="4619736" y="2062035"/>
              <a:ext cx="2880519" cy="1007318"/>
            </a:xfrm>
            <a:prstGeom prst="rect">
              <a:avLst/>
            </a:prstGeom>
          </p:spPr>
          <p:txBody>
            <a:bodyPr vert="horz" lIns="72000" tIns="72000" rIns="72000" bIns="72000" rtlCol="0">
              <a:noAutofit/>
            </a:bodyPr>
            <a:lstStyle>
              <a:lvl1pPr marL="0" indent="0" algn="l" defTabSz="703402" rtl="0" eaLnBrk="1" fontAlgn="base" hangingPunct="1">
                <a:spcBef>
                  <a:spcPct val="20000"/>
                </a:spcBef>
                <a:spcAft>
                  <a:spcPct val="0"/>
                </a:spcAft>
                <a:buClr>
                  <a:schemeClr val="accent2"/>
                </a:buClr>
                <a:buFont typeface="Wingdings" panose="05000000000000000000" pitchFamily="2" charset="2"/>
                <a:buNone/>
                <a:defRPr sz="1400">
                  <a:solidFill>
                    <a:schemeClr val="tx1"/>
                  </a:solidFill>
                  <a:latin typeface="+mn-lt"/>
                  <a:ea typeface="+mn-ea"/>
                  <a:cs typeface="+mn-cs"/>
                </a:defRPr>
              </a:lvl1pPr>
              <a:lvl2pPr marL="35877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2pPr>
              <a:lvl3pPr marL="625475" indent="-8572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3pPr>
              <a:lvl4pPr marL="898525" indent="-88900"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4pPr>
              <a:lvl5pPr marL="107632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5pPr>
              <a:lvl6pPr marL="2075036" indent="-164127" algn="l" defTabSz="703402" rtl="0" eaLnBrk="1" fontAlgn="base" hangingPunct="1">
                <a:spcBef>
                  <a:spcPct val="20000"/>
                </a:spcBef>
                <a:spcAft>
                  <a:spcPct val="0"/>
                </a:spcAft>
                <a:buSzPct val="100000"/>
                <a:buChar char="•"/>
                <a:defRPr sz="1477">
                  <a:solidFill>
                    <a:schemeClr val="tx1"/>
                  </a:solidFill>
                  <a:latin typeface="+mn-lt"/>
                </a:defRPr>
              </a:lvl6pPr>
              <a:lvl7pPr marL="2497078" indent="-164127" algn="l" defTabSz="703402" rtl="0" eaLnBrk="1" fontAlgn="base" hangingPunct="1">
                <a:spcBef>
                  <a:spcPct val="20000"/>
                </a:spcBef>
                <a:spcAft>
                  <a:spcPct val="0"/>
                </a:spcAft>
                <a:buSzPct val="100000"/>
                <a:buChar char="•"/>
                <a:defRPr sz="1477">
                  <a:solidFill>
                    <a:schemeClr val="tx1"/>
                  </a:solidFill>
                  <a:latin typeface="+mn-lt"/>
                </a:defRPr>
              </a:lvl7pPr>
              <a:lvl8pPr marL="2919119" indent="-164127" algn="l" defTabSz="703402" rtl="0" eaLnBrk="1" fontAlgn="base" hangingPunct="1">
                <a:spcBef>
                  <a:spcPct val="20000"/>
                </a:spcBef>
                <a:spcAft>
                  <a:spcPct val="0"/>
                </a:spcAft>
                <a:buSzPct val="100000"/>
                <a:buChar char="•"/>
                <a:defRPr sz="1477">
                  <a:solidFill>
                    <a:schemeClr val="tx1"/>
                  </a:solidFill>
                  <a:latin typeface="+mn-lt"/>
                </a:defRPr>
              </a:lvl8pPr>
              <a:lvl9pPr marL="3341160" indent="-164127" algn="l" defTabSz="703402" rtl="0" eaLnBrk="1" fontAlgn="base" hangingPunct="1">
                <a:spcBef>
                  <a:spcPct val="20000"/>
                </a:spcBef>
                <a:spcAft>
                  <a:spcPct val="0"/>
                </a:spcAft>
                <a:buSzPct val="100000"/>
                <a:buChar char="•"/>
                <a:defRPr sz="1477">
                  <a:solidFill>
                    <a:schemeClr val="tx1"/>
                  </a:solidFill>
                  <a:latin typeface="+mn-lt"/>
                </a:defRPr>
              </a:lvl9pPr>
            </a:lstStyle>
            <a:p>
              <a:pPr algn="ctr"/>
              <a:r>
                <a:rPr lang="en-GB" b="1" kern="0">
                  <a:solidFill>
                    <a:schemeClr val="bg1"/>
                  </a:solidFill>
                </a:rPr>
                <a:t>Influence</a:t>
              </a:r>
            </a:p>
          </p:txBody>
        </p:sp>
        <p:sp>
          <p:nvSpPr>
            <p:cNvPr id="21" name="Inhaltsplatzhalter 2">
              <a:extLst>
                <a:ext uri="{FF2B5EF4-FFF2-40B4-BE49-F238E27FC236}">
                  <a16:creationId xmlns:a16="http://schemas.microsoft.com/office/drawing/2014/main" id="{AD005D66-E6D9-ED29-DC5D-8EF0F1304111}"/>
                </a:ext>
              </a:extLst>
            </p:cNvPr>
            <p:cNvSpPr txBox="1">
              <a:spLocks/>
            </p:cNvSpPr>
            <p:nvPr/>
          </p:nvSpPr>
          <p:spPr>
            <a:xfrm>
              <a:off x="4619736" y="3307426"/>
              <a:ext cx="2880519" cy="1007318"/>
            </a:xfrm>
            <a:prstGeom prst="rect">
              <a:avLst/>
            </a:prstGeom>
          </p:spPr>
          <p:txBody>
            <a:bodyPr vert="horz" lIns="72000" tIns="72000" rIns="72000" bIns="72000" rtlCol="0">
              <a:noAutofit/>
            </a:bodyPr>
            <a:lstStyle>
              <a:lvl1pPr marL="0" indent="0" algn="l" defTabSz="703402" rtl="0" eaLnBrk="1" fontAlgn="base" hangingPunct="1">
                <a:spcBef>
                  <a:spcPct val="20000"/>
                </a:spcBef>
                <a:spcAft>
                  <a:spcPct val="0"/>
                </a:spcAft>
                <a:buClr>
                  <a:schemeClr val="accent2"/>
                </a:buClr>
                <a:buFont typeface="Wingdings" panose="05000000000000000000" pitchFamily="2" charset="2"/>
                <a:buNone/>
                <a:defRPr sz="1400">
                  <a:solidFill>
                    <a:schemeClr val="tx1"/>
                  </a:solidFill>
                  <a:latin typeface="+mn-lt"/>
                  <a:ea typeface="+mn-ea"/>
                  <a:cs typeface="+mn-cs"/>
                </a:defRPr>
              </a:lvl1pPr>
              <a:lvl2pPr marL="35877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2pPr>
              <a:lvl3pPr marL="625475" indent="-8572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3pPr>
              <a:lvl4pPr marL="898525" indent="-88900"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4pPr>
              <a:lvl5pPr marL="107632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5pPr>
              <a:lvl6pPr marL="2075036" indent="-164127" algn="l" defTabSz="703402" rtl="0" eaLnBrk="1" fontAlgn="base" hangingPunct="1">
                <a:spcBef>
                  <a:spcPct val="20000"/>
                </a:spcBef>
                <a:spcAft>
                  <a:spcPct val="0"/>
                </a:spcAft>
                <a:buSzPct val="100000"/>
                <a:buChar char="•"/>
                <a:defRPr sz="1477">
                  <a:solidFill>
                    <a:schemeClr val="tx1"/>
                  </a:solidFill>
                  <a:latin typeface="+mn-lt"/>
                </a:defRPr>
              </a:lvl6pPr>
              <a:lvl7pPr marL="2497078" indent="-164127" algn="l" defTabSz="703402" rtl="0" eaLnBrk="1" fontAlgn="base" hangingPunct="1">
                <a:spcBef>
                  <a:spcPct val="20000"/>
                </a:spcBef>
                <a:spcAft>
                  <a:spcPct val="0"/>
                </a:spcAft>
                <a:buSzPct val="100000"/>
                <a:buChar char="•"/>
                <a:defRPr sz="1477">
                  <a:solidFill>
                    <a:schemeClr val="tx1"/>
                  </a:solidFill>
                  <a:latin typeface="+mn-lt"/>
                </a:defRPr>
              </a:lvl7pPr>
              <a:lvl8pPr marL="2919119" indent="-164127" algn="l" defTabSz="703402" rtl="0" eaLnBrk="1" fontAlgn="base" hangingPunct="1">
                <a:spcBef>
                  <a:spcPct val="20000"/>
                </a:spcBef>
                <a:spcAft>
                  <a:spcPct val="0"/>
                </a:spcAft>
                <a:buSzPct val="100000"/>
                <a:buChar char="•"/>
                <a:defRPr sz="1477">
                  <a:solidFill>
                    <a:schemeClr val="tx1"/>
                  </a:solidFill>
                  <a:latin typeface="+mn-lt"/>
                </a:defRPr>
              </a:lvl8pPr>
              <a:lvl9pPr marL="3341160" indent="-164127" algn="l" defTabSz="703402" rtl="0" eaLnBrk="1" fontAlgn="base" hangingPunct="1">
                <a:spcBef>
                  <a:spcPct val="20000"/>
                </a:spcBef>
                <a:spcAft>
                  <a:spcPct val="0"/>
                </a:spcAft>
                <a:buSzPct val="100000"/>
                <a:buChar char="•"/>
                <a:defRPr sz="1477">
                  <a:solidFill>
                    <a:schemeClr val="tx1"/>
                  </a:solidFill>
                  <a:latin typeface="+mn-lt"/>
                </a:defRPr>
              </a:lvl9pPr>
            </a:lstStyle>
            <a:p>
              <a:pPr algn="ctr"/>
              <a:r>
                <a:rPr lang="en-GB" b="1" kern="0"/>
                <a:t>Control</a:t>
              </a:r>
            </a:p>
          </p:txBody>
        </p:sp>
      </p:grpSp>
      <p:sp>
        <p:nvSpPr>
          <p:cNvPr id="6" name="Contenidor de contingut 3">
            <a:extLst>
              <a:ext uri="{FF2B5EF4-FFF2-40B4-BE49-F238E27FC236}">
                <a16:creationId xmlns:a16="http://schemas.microsoft.com/office/drawing/2014/main" id="{3998D9D9-7BF2-66F5-CA6A-5854A0922706}"/>
              </a:ext>
            </a:extLst>
          </p:cNvPr>
          <p:cNvSpPr>
            <a:spLocks noGrp="1"/>
          </p:cNvSpPr>
          <p:nvPr>
            <p:ph idx="1"/>
          </p:nvPr>
        </p:nvSpPr>
        <p:spPr>
          <a:xfrm>
            <a:off x="472708" y="1072657"/>
            <a:ext cx="8310048" cy="3577744"/>
          </a:xfrm>
        </p:spPr>
        <p:txBody>
          <a:bodyPr>
            <a:normAutofit/>
          </a:bodyPr>
          <a:lstStyle/>
          <a:p>
            <a:pPr marL="0" indent="0">
              <a:buNone/>
            </a:pPr>
            <a:r>
              <a:rPr lang="en-GB" sz="1600" b="1" dirty="0">
                <a:solidFill>
                  <a:schemeClr val="accent2">
                    <a:lumMod val="75000"/>
                  </a:schemeClr>
                </a:solidFill>
              </a:rPr>
              <a:t>Concerns</a:t>
            </a:r>
            <a:r>
              <a:rPr lang="en-GB" sz="1600" dirty="0"/>
              <a:t> – represents everything that is on your mind </a:t>
            </a:r>
          </a:p>
          <a:p>
            <a:pPr marL="0" indent="0">
              <a:buNone/>
            </a:pPr>
            <a:r>
              <a:rPr lang="en-GB" sz="1600" b="1" dirty="0">
                <a:solidFill>
                  <a:schemeClr val="accent2">
                    <a:lumMod val="75000"/>
                  </a:schemeClr>
                </a:solidFill>
              </a:rPr>
              <a:t>Influence</a:t>
            </a:r>
            <a:r>
              <a:rPr lang="en-GB" sz="1600" dirty="0"/>
              <a:t> – represents only those things you can influence</a:t>
            </a:r>
          </a:p>
          <a:p>
            <a:pPr marL="0" indent="0">
              <a:buNone/>
            </a:pPr>
            <a:r>
              <a:rPr lang="en-GB" sz="1600" b="1" dirty="0">
                <a:solidFill>
                  <a:schemeClr val="accent2">
                    <a:lumMod val="75000"/>
                  </a:schemeClr>
                </a:solidFill>
              </a:rPr>
              <a:t>Control</a:t>
            </a:r>
            <a:r>
              <a:rPr lang="en-GB" sz="1600" dirty="0"/>
              <a:t> – represents only those things you can actually influence and control</a:t>
            </a:r>
          </a:p>
        </p:txBody>
      </p:sp>
    </p:spTree>
    <p:extLst>
      <p:ext uri="{BB962C8B-B14F-4D97-AF65-F5344CB8AC3E}">
        <p14:creationId xmlns:p14="http://schemas.microsoft.com/office/powerpoint/2010/main" val="390208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D5BBE-2932-DD43-A155-744F4B806787}"/>
              </a:ext>
            </a:extLst>
          </p:cNvPr>
          <p:cNvSpPr>
            <a:spLocks noGrp="1"/>
          </p:cNvSpPr>
          <p:nvPr>
            <p:ph type="title"/>
          </p:nvPr>
        </p:nvSpPr>
        <p:spPr>
          <a:xfrm>
            <a:off x="683419" y="260844"/>
            <a:ext cx="7079090" cy="276999"/>
          </a:xfrm>
        </p:spPr>
        <p:txBody>
          <a:bodyPr/>
          <a:lstStyle/>
          <a:p>
            <a:r>
              <a:rPr lang="de-DE" sz="1800" dirty="0"/>
              <a:t>Controlling </a:t>
            </a:r>
            <a:r>
              <a:rPr lang="de-DE" sz="1800" dirty="0" err="1"/>
              <a:t>the</a:t>
            </a:r>
            <a:r>
              <a:rPr lang="de-DE" sz="1800" dirty="0"/>
              <a:t> </a:t>
            </a:r>
            <a:r>
              <a:rPr lang="de-DE" sz="1800" dirty="0" err="1"/>
              <a:t>Controllables</a:t>
            </a:r>
            <a:r>
              <a:rPr lang="de-DE" sz="1800" dirty="0"/>
              <a:t> </a:t>
            </a:r>
            <a:r>
              <a:rPr lang="de-DE" sz="1800" b="0" dirty="0"/>
              <a:t>(Covey) – </a:t>
            </a:r>
            <a:r>
              <a:rPr lang="de-DE" sz="1800" b="0" dirty="0" err="1"/>
              <a:t>step-by-step</a:t>
            </a:r>
            <a:endParaRPr lang="de-DE" sz="1800" b="0" dirty="0"/>
          </a:p>
        </p:txBody>
      </p:sp>
      <p:sp>
        <p:nvSpPr>
          <p:cNvPr id="8" name="Textfeld 7">
            <a:extLst>
              <a:ext uri="{FF2B5EF4-FFF2-40B4-BE49-F238E27FC236}">
                <a16:creationId xmlns:a16="http://schemas.microsoft.com/office/drawing/2014/main" id="{D2E88167-D13F-EE67-C093-A74E0C2F113A}"/>
              </a:ext>
            </a:extLst>
          </p:cNvPr>
          <p:cNvSpPr txBox="1"/>
          <p:nvPr/>
        </p:nvSpPr>
        <p:spPr>
          <a:xfrm>
            <a:off x="683418" y="1046143"/>
            <a:ext cx="7726803" cy="3941848"/>
          </a:xfrm>
          <a:prstGeom prst="rect">
            <a:avLst/>
          </a:prstGeom>
          <a:noFill/>
        </p:spPr>
        <p:txBody>
          <a:bodyPr wrap="square">
            <a:spAutoFit/>
          </a:bodyPr>
          <a:lstStyle/>
          <a:p>
            <a:pPr>
              <a:lnSpc>
                <a:spcPct val="150000"/>
              </a:lnSpc>
            </a:pPr>
            <a:r>
              <a:rPr lang="de-DE" b="1" i="0" u="none" strike="noStrike" dirty="0" err="1">
                <a:solidFill>
                  <a:srgbClr val="000000"/>
                </a:solidFill>
                <a:effectLst/>
                <a:latin typeface="Arial" panose="020B0604020202020204" pitchFamily="34" charset="0"/>
                <a:cs typeface="Arial" panose="020B0604020202020204" pitchFamily="34" charset="0"/>
              </a:rPr>
              <a:t>Step</a:t>
            </a:r>
            <a:r>
              <a:rPr lang="de-DE" b="1" i="0" u="none" strike="noStrike" dirty="0">
                <a:solidFill>
                  <a:srgbClr val="000000"/>
                </a:solidFill>
                <a:effectLst/>
                <a:latin typeface="Arial" panose="020B0604020202020204" pitchFamily="34" charset="0"/>
                <a:cs typeface="Arial" panose="020B0604020202020204" pitchFamily="34" charset="0"/>
              </a:rPr>
              <a:t> 1: </a:t>
            </a:r>
            <a:r>
              <a:rPr lang="de-DE" b="0" i="0" u="none" strike="noStrike" dirty="0">
                <a:solidFill>
                  <a:srgbClr val="000000"/>
                </a:solidFill>
                <a:effectLst/>
                <a:latin typeface="Arial" panose="020B0604020202020204" pitchFamily="34" charset="0"/>
                <a:cs typeface="Arial" panose="020B0604020202020204" pitchFamily="34" charset="0"/>
              </a:rPr>
              <a:t>Write down </a:t>
            </a:r>
            <a:r>
              <a:rPr lang="de-DE" b="0" i="0" u="none" strike="noStrike" dirty="0" err="1">
                <a:solidFill>
                  <a:srgbClr val="000000"/>
                </a:solidFill>
                <a:effectLst/>
                <a:latin typeface="Arial" panose="020B0604020202020204" pitchFamily="34" charset="0"/>
                <a:cs typeface="Arial" panose="020B0604020202020204" pitchFamily="34" charset="0"/>
              </a:rPr>
              <a:t>what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is</a:t>
            </a:r>
            <a:r>
              <a:rPr lang="de-DE" b="0" i="0" u="none" strike="noStrike" dirty="0">
                <a:solidFill>
                  <a:srgbClr val="000000"/>
                </a:solidFill>
                <a:effectLst/>
                <a:latin typeface="Arial" panose="020B0604020202020204" pitchFamily="34" charset="0"/>
                <a:cs typeface="Arial" panose="020B0604020202020204" pitchFamily="34" charset="0"/>
              </a:rPr>
              <a:t> on </a:t>
            </a:r>
            <a:r>
              <a:rPr lang="de-DE" b="0" i="0" u="none" strike="noStrike" dirty="0" err="1">
                <a:solidFill>
                  <a:srgbClr val="000000"/>
                </a:solidFill>
                <a:effectLst/>
                <a:latin typeface="Arial" panose="020B0604020202020204" pitchFamily="34" charset="0"/>
                <a:cs typeface="Arial" panose="020B0604020202020204" pitchFamily="34" charset="0"/>
              </a:rPr>
              <a:t>your</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mind</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bullet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points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What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is</a:t>
            </a:r>
            <a:r>
              <a:rPr lang="de-DE" b="0" i="0" u="none" strike="noStrike" dirty="0">
                <a:solidFill>
                  <a:srgbClr val="000000"/>
                </a:solidFill>
                <a:effectLst/>
                <a:latin typeface="Arial" panose="020B0604020202020204" pitchFamily="34" charset="0"/>
                <a:cs typeface="Arial" panose="020B0604020202020204" pitchFamily="34" charset="0"/>
              </a:rPr>
              <a:t> on </a:t>
            </a:r>
            <a:r>
              <a:rPr lang="de-DE" b="0" i="0" u="none" strike="noStrike" dirty="0" err="1">
                <a:solidFill>
                  <a:srgbClr val="000000"/>
                </a:solidFill>
                <a:effectLst/>
                <a:latin typeface="Arial" panose="020B0604020202020204" pitchFamily="34" charset="0"/>
                <a:cs typeface="Arial" panose="020B0604020202020204" pitchFamily="34" charset="0"/>
              </a:rPr>
              <a:t>your</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mind</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What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worries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you</a:t>
            </a:r>
            <a:r>
              <a:rPr lang="de-DE" b="0" i="0" u="none" strike="noStrike" dirty="0">
                <a:solidFill>
                  <a:srgbClr val="000000"/>
                </a:solidFill>
                <a:effectLst/>
                <a:latin typeface="Arial" panose="020B0604020202020204" pitchFamily="34" charset="0"/>
                <a:cs typeface="Arial" panose="020B0604020202020204" pitchFamily="34" charset="0"/>
              </a:rPr>
              <a:t>? </a:t>
            </a:r>
            <a:br>
              <a:rPr lang="de-DE" dirty="0">
                <a:latin typeface="Arial" panose="020B0604020202020204" pitchFamily="34" charset="0"/>
                <a:cs typeface="Arial" panose="020B0604020202020204" pitchFamily="34" charset="0"/>
              </a:rPr>
            </a:br>
            <a:br>
              <a:rPr lang="de-DE" dirty="0">
                <a:latin typeface="Arial" panose="020B0604020202020204" pitchFamily="34" charset="0"/>
                <a:cs typeface="Arial" panose="020B0604020202020204" pitchFamily="34" charset="0"/>
              </a:rPr>
            </a:br>
            <a:r>
              <a:rPr lang="de-DE" b="1" i="0" u="none" strike="noStrike" dirty="0" err="1">
                <a:solidFill>
                  <a:srgbClr val="000000"/>
                </a:solidFill>
                <a:effectLst/>
                <a:latin typeface="Arial" panose="020B0604020202020204" pitchFamily="34" charset="0"/>
                <a:cs typeface="Arial" panose="020B0604020202020204" pitchFamily="34" charset="0"/>
              </a:rPr>
              <a:t>Step</a:t>
            </a:r>
            <a:r>
              <a:rPr lang="de-DE" b="1" i="0" u="none" strike="noStrike" dirty="0">
                <a:solidFill>
                  <a:srgbClr val="000000"/>
                </a:solidFill>
                <a:effectLst/>
                <a:latin typeface="Arial" panose="020B0604020202020204" pitchFamily="34" charset="0"/>
                <a:cs typeface="Arial" panose="020B0604020202020204" pitchFamily="34" charset="0"/>
              </a:rPr>
              <a:t> 2: </a:t>
            </a:r>
            <a:r>
              <a:rPr lang="de-DE" b="0" i="0" u="none" strike="noStrike" dirty="0" err="1">
                <a:solidFill>
                  <a:srgbClr val="000000"/>
                </a:solidFill>
                <a:effectLst/>
                <a:latin typeface="Arial" panose="020B0604020202020204" pitchFamily="34" charset="0"/>
                <a:cs typeface="Arial" panose="020B0604020202020204" pitchFamily="34" charset="0"/>
              </a:rPr>
              <a:t>Sort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the</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bullet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points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into</a:t>
            </a:r>
            <a:r>
              <a:rPr lang="de-DE" b="0" i="0" u="none" strike="noStrike" dirty="0">
                <a:solidFill>
                  <a:srgbClr val="000000"/>
                </a:solidFill>
                <a:effectLst/>
                <a:latin typeface="Arial" panose="020B0604020202020204" pitchFamily="34" charset="0"/>
                <a:cs typeface="Arial" panose="020B0604020202020204" pitchFamily="34" charset="0"/>
              </a:rPr>
              <a:t> 2 </a:t>
            </a:r>
            <a:r>
              <a:rPr lang="de-DE" b="0" i="0" u="none" strike="noStrike" dirty="0" err="1">
                <a:solidFill>
                  <a:srgbClr val="000000"/>
                </a:solidFill>
                <a:effectLst/>
                <a:latin typeface="Arial" panose="020B0604020202020204" pitchFamily="34" charset="0"/>
                <a:cs typeface="Arial" panose="020B0604020202020204" pitchFamily="34" charset="0"/>
              </a:rPr>
              <a:t>groups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of</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things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you</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can</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control</a:t>
            </a:r>
            <a:r>
              <a:rPr lang="de-DE" b="0" i="0" u="none" strike="noStrike" dirty="0">
                <a:solidFill>
                  <a:srgbClr val="000000"/>
                </a:solidFill>
                <a:effectLst/>
                <a:latin typeface="Arial" panose="020B0604020202020204" pitchFamily="34" charset="0"/>
                <a:cs typeface="Arial" panose="020B0604020202020204" pitchFamily="34" charset="0"/>
              </a:rPr>
              <a:t> and </a:t>
            </a:r>
            <a:r>
              <a:rPr lang="de-DE" b="0" i="0" u="none" strike="noStrike" dirty="0" err="1">
                <a:solidFill>
                  <a:srgbClr val="000000"/>
                </a:solidFill>
                <a:effectLst/>
                <a:latin typeface="Arial" panose="020B0604020202020204" pitchFamily="34" charset="0"/>
                <a:cs typeface="Arial" panose="020B0604020202020204" pitchFamily="34" charset="0"/>
              </a:rPr>
              <a:t>things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you</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cannot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control</a:t>
            </a:r>
            <a:r>
              <a:rPr lang="de-DE" b="0" i="0" u="none" strike="noStrike" dirty="0">
                <a:solidFill>
                  <a:srgbClr val="000000"/>
                </a:solidFill>
                <a:effectLst/>
                <a:latin typeface="Arial" panose="020B0604020202020204" pitchFamily="34" charset="0"/>
                <a:cs typeface="Arial" panose="020B0604020202020204" pitchFamily="34" charset="0"/>
              </a:rPr>
              <a:t>.</a:t>
            </a:r>
            <a:br>
              <a:rPr lang="de-DE" dirty="0">
                <a:latin typeface="Arial" panose="020B0604020202020204" pitchFamily="34" charset="0"/>
                <a:cs typeface="Arial" panose="020B0604020202020204" pitchFamily="34" charset="0"/>
              </a:rPr>
            </a:br>
            <a:r>
              <a:rPr lang="de-DE" b="1" i="0" u="none" strike="noStrike" dirty="0" err="1">
                <a:solidFill>
                  <a:srgbClr val="000000"/>
                </a:solidFill>
                <a:effectLst/>
                <a:latin typeface="Arial" panose="020B0604020202020204" pitchFamily="34" charset="0"/>
                <a:cs typeface="Arial" panose="020B0604020202020204" pitchFamily="34" charset="0"/>
              </a:rPr>
              <a:t>Step</a:t>
            </a:r>
            <a:r>
              <a:rPr lang="de-DE" b="1" i="0" u="none" strike="noStrike" dirty="0">
                <a:solidFill>
                  <a:srgbClr val="000000"/>
                </a:solidFill>
                <a:effectLst/>
                <a:latin typeface="Arial" panose="020B0604020202020204" pitchFamily="34" charset="0"/>
                <a:cs typeface="Arial" panose="020B0604020202020204" pitchFamily="34" charset="0"/>
              </a:rPr>
              <a:t> 3</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Now</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sort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the</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bullet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points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from</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the</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group</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of</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things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you</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can</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control</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into</a:t>
            </a:r>
            <a:r>
              <a:rPr lang="de-DE" b="0" i="0" u="none" strike="noStrike" dirty="0">
                <a:solidFill>
                  <a:srgbClr val="000000"/>
                </a:solidFill>
                <a:effectLst/>
                <a:latin typeface="Arial" panose="020B0604020202020204" pitchFamily="34" charset="0"/>
                <a:cs typeface="Arial" panose="020B0604020202020204" pitchFamily="34" charset="0"/>
              </a:rPr>
              <a:t>:</a:t>
            </a:r>
            <a:br>
              <a:rPr lang="de-DE" dirty="0">
                <a:latin typeface="Arial" panose="020B0604020202020204" pitchFamily="34" charset="0"/>
                <a:cs typeface="Arial" panose="020B0604020202020204" pitchFamily="34" charset="0"/>
              </a:rPr>
            </a:br>
            <a:r>
              <a:rPr lang="de-DE" b="0" i="0" u="none" strike="noStrike" dirty="0">
                <a:solidFill>
                  <a:srgbClr val="000000"/>
                </a:solidFill>
                <a:effectLst/>
                <a:latin typeface="Arial" panose="020B0604020202020204" pitchFamily="34" charset="0"/>
                <a:cs typeface="Arial" panose="020B0604020202020204" pitchFamily="34" charset="0"/>
              </a:rPr>
              <a:t>Things I </a:t>
            </a:r>
            <a:r>
              <a:rPr lang="de-DE" b="0" i="0" u="none" strike="noStrike" dirty="0" err="1">
                <a:solidFill>
                  <a:srgbClr val="000000"/>
                </a:solidFill>
                <a:effectLst/>
                <a:latin typeface="Arial" panose="020B0604020202020204" pitchFamily="34" charset="0"/>
                <a:cs typeface="Arial" panose="020B0604020202020204" pitchFamily="34" charset="0"/>
              </a:rPr>
              <a:t>can</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influence</a:t>
            </a:r>
            <a:r>
              <a:rPr lang="de-DE" b="0" i="0" u="none" strike="noStrike" dirty="0">
                <a:solidFill>
                  <a:srgbClr val="000000"/>
                </a:solidFill>
                <a:effectLst/>
                <a:latin typeface="Arial" panose="020B0604020202020204" pitchFamily="34" charset="0"/>
                <a:cs typeface="Arial" panose="020B0604020202020204" pitchFamily="34" charset="0"/>
              </a:rPr>
              <a:t> and Things I </a:t>
            </a:r>
            <a:r>
              <a:rPr lang="de-DE" b="0" i="0" u="none" strike="noStrike" dirty="0" err="1">
                <a:solidFill>
                  <a:srgbClr val="000000"/>
                </a:solidFill>
                <a:effectLst/>
                <a:latin typeface="Arial" panose="020B0604020202020204" pitchFamily="34" charset="0"/>
                <a:cs typeface="Arial" panose="020B0604020202020204" pitchFamily="34" charset="0"/>
              </a:rPr>
              <a:t>can</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control</a:t>
            </a:r>
            <a:r>
              <a:rPr lang="de-DE" b="0" i="0" u="none" strike="noStrike" dirty="0">
                <a:solidFill>
                  <a:srgbClr val="000000"/>
                </a:solidFill>
                <a:effectLst/>
                <a:latin typeface="Arial" panose="020B0604020202020204" pitchFamily="34" charset="0"/>
                <a:cs typeface="Arial" panose="020B0604020202020204" pitchFamily="34" charset="0"/>
              </a:rPr>
              <a:t>.</a:t>
            </a:r>
            <a:br>
              <a:rPr lang="de-DE" dirty="0">
                <a:latin typeface="Arial" panose="020B0604020202020204" pitchFamily="34" charset="0"/>
                <a:cs typeface="Arial" panose="020B0604020202020204" pitchFamily="34" charset="0"/>
              </a:rPr>
            </a:br>
            <a:br>
              <a:rPr lang="de-DE" dirty="0">
                <a:latin typeface="Arial" panose="020B0604020202020204" pitchFamily="34" charset="0"/>
                <a:cs typeface="Arial" panose="020B0604020202020204" pitchFamily="34" charset="0"/>
              </a:rPr>
            </a:br>
            <a:r>
              <a:rPr lang="de-DE" b="1" i="0" u="none" strike="noStrike" dirty="0" err="1">
                <a:solidFill>
                  <a:srgbClr val="000000"/>
                </a:solidFill>
                <a:effectLst/>
                <a:latin typeface="Arial" panose="020B0604020202020204" pitchFamily="34" charset="0"/>
                <a:cs typeface="Arial" panose="020B0604020202020204" pitchFamily="34" charset="0"/>
              </a:rPr>
              <a:t>Step</a:t>
            </a:r>
            <a:r>
              <a:rPr lang="de-DE" b="1" i="0" u="none" strike="noStrike" dirty="0">
                <a:solidFill>
                  <a:srgbClr val="000000"/>
                </a:solidFill>
                <a:effectLst/>
                <a:latin typeface="Arial" panose="020B0604020202020204" pitchFamily="34" charset="0"/>
                <a:cs typeface="Arial" panose="020B0604020202020204" pitchFamily="34" charset="0"/>
              </a:rPr>
              <a:t> 4</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Decide</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when</a:t>
            </a:r>
            <a:r>
              <a:rPr lang="de-DE" b="0" i="0" u="none" strike="noStrike" dirty="0">
                <a:solidFill>
                  <a:srgbClr val="000000"/>
                </a:solidFill>
                <a:effectLst/>
                <a:latin typeface="Arial" panose="020B0604020202020204" pitchFamily="34" charset="0"/>
                <a:cs typeface="Arial" panose="020B0604020202020204" pitchFamily="34" charset="0"/>
              </a:rPr>
              <a:t> and </a:t>
            </a:r>
            <a:r>
              <a:rPr lang="de-DE" b="0" i="0" u="none" strike="noStrike" dirty="0" err="1">
                <a:solidFill>
                  <a:srgbClr val="000000"/>
                </a:solidFill>
                <a:effectLst/>
                <a:latin typeface="Arial" panose="020B0604020202020204" pitchFamily="34" charset="0"/>
                <a:cs typeface="Arial" panose="020B0604020202020204" pitchFamily="34" charset="0"/>
              </a:rPr>
              <a:t>how</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you</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want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to</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tackle</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the</a:t>
            </a:r>
            <a:r>
              <a:rPr lang="de-DE" b="0" i="0" u="none" strike="noStrike" dirty="0">
                <a:solidFill>
                  <a:srgbClr val="000000"/>
                </a:solidFill>
                <a:effectLst/>
                <a:latin typeface="Arial" panose="020B0604020202020204" pitchFamily="34" charset="0"/>
                <a:cs typeface="Arial" panose="020B0604020202020204" pitchFamily="34" charset="0"/>
              </a:rPr>
              <a:t> different </a:t>
            </a:r>
            <a:r>
              <a:rPr lang="de-DE" b="0" i="0" u="none" strike="noStrike" dirty="0" err="1">
                <a:solidFill>
                  <a:srgbClr val="000000"/>
                </a:solidFill>
                <a:effectLst/>
                <a:latin typeface="Arial" panose="020B0604020202020204" pitchFamily="34" charset="0"/>
                <a:cs typeface="Arial" panose="020B0604020202020204" pitchFamily="34" charset="0"/>
              </a:rPr>
              <a:t>things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Give</a:t>
            </a:r>
            <a:r>
              <a:rPr lang="de-DE" b="0" i="0" u="none" strike="noStrike" dirty="0">
                <a:solidFill>
                  <a:srgbClr val="000000"/>
                </a:solidFill>
                <a:effectLst/>
                <a:latin typeface="Arial" panose="020B0604020202020204" pitchFamily="34" charset="0"/>
                <a:cs typeface="Arial" panose="020B0604020202020204" pitchFamily="34" charset="0"/>
              </a:rPr>
              <a:t> top </a:t>
            </a:r>
            <a:r>
              <a:rPr lang="de-DE" b="0" i="0" u="none" strike="noStrike" dirty="0" err="1">
                <a:solidFill>
                  <a:srgbClr val="000000"/>
                </a:solidFill>
                <a:effectLst/>
                <a:latin typeface="Arial" panose="020B0604020202020204" pitchFamily="34" charset="0"/>
                <a:cs typeface="Arial" panose="020B0604020202020204" pitchFamily="34" charset="0"/>
              </a:rPr>
              <a:t>priority</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to</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the</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things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you</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can</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control</a:t>
            </a:r>
            <a:r>
              <a:rPr lang="de-DE" b="0" i="0" u="none" strike="noStrike" dirty="0">
                <a:solidFill>
                  <a:srgbClr val="000000"/>
                </a:solidFill>
                <a:effectLst/>
                <a:latin typeface="Arial" panose="020B0604020202020204" pitchFamily="34" charset="0"/>
                <a:cs typeface="Arial" panose="020B0604020202020204" pitchFamily="34" charset="0"/>
              </a:rPr>
              <a:t>. Take care </a:t>
            </a:r>
            <a:r>
              <a:rPr lang="de-DE" b="0" i="0" u="none" strike="noStrike" dirty="0" err="1">
                <a:solidFill>
                  <a:srgbClr val="000000"/>
                </a:solidFill>
                <a:effectLst/>
                <a:latin typeface="Arial" panose="020B0604020202020204" pitchFamily="34" charset="0"/>
                <a:cs typeface="Arial" panose="020B0604020202020204" pitchFamily="34" charset="0"/>
              </a:rPr>
              <a:t>of</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the</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things</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that</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preoccupy</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or</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worry</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you</a:t>
            </a:r>
            <a:r>
              <a:rPr lang="de-DE" b="0" i="0" u="none" strike="noStrike" dirty="0">
                <a:solidFill>
                  <a:srgbClr val="000000"/>
                </a:solidFill>
                <a:effectLst/>
                <a:latin typeface="Arial" panose="020B0604020202020204" pitchFamily="34" charset="0"/>
                <a:cs typeface="Arial" panose="020B0604020202020204" pitchFamily="34" charset="0"/>
              </a:rPr>
              <a:t> </a:t>
            </a:r>
            <a:r>
              <a:rPr lang="de-DE" b="0" i="0" u="none" strike="noStrike" dirty="0" err="1">
                <a:solidFill>
                  <a:srgbClr val="000000"/>
                </a:solidFill>
                <a:effectLst/>
                <a:latin typeface="Arial" panose="020B0604020202020204" pitchFamily="34" charset="0"/>
                <a:cs typeface="Arial" panose="020B0604020202020204" pitchFamily="34" charset="0"/>
              </a:rPr>
              <a:t>later</a:t>
            </a:r>
            <a:r>
              <a:rPr lang="de-DE" b="0" i="0" u="none" strike="noStrike" dirty="0">
                <a:solidFill>
                  <a:srgbClr val="000000"/>
                </a:solidFill>
                <a:effectLst/>
                <a:latin typeface="Arial" panose="020B0604020202020204" pitchFamily="34" charset="0"/>
                <a:cs typeface="Arial" panose="020B0604020202020204" pitchFamily="34" charset="0"/>
              </a:rPr>
              <a:t>. </a:t>
            </a:r>
            <a:br>
              <a:rPr lang="de-DE" dirty="0">
                <a:latin typeface="Arial" panose="020B0604020202020204" pitchFamily="34" charset="0"/>
                <a:cs typeface="Arial" panose="020B0604020202020204" pitchFamily="34" charset="0"/>
              </a:rPr>
            </a:b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137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 Step 1</a:t>
            </a:r>
          </a:p>
        </p:txBody>
      </p:sp>
      <p:sp>
        <p:nvSpPr>
          <p:cNvPr id="13" name="Contenidor de contingut 3">
            <a:extLst>
              <a:ext uri="{FF2B5EF4-FFF2-40B4-BE49-F238E27FC236}">
                <a16:creationId xmlns:a16="http://schemas.microsoft.com/office/drawing/2014/main" id="{DF3B2950-944B-3C46-925C-5C9A9E83B34E}"/>
              </a:ext>
            </a:extLst>
          </p:cNvPr>
          <p:cNvSpPr>
            <a:spLocks noGrp="1"/>
          </p:cNvSpPr>
          <p:nvPr>
            <p:ph idx="1"/>
          </p:nvPr>
        </p:nvSpPr>
        <p:spPr>
          <a:xfrm>
            <a:off x="472708" y="1445192"/>
            <a:ext cx="2945164" cy="3646571"/>
          </a:xfrm>
        </p:spPr>
        <p:txBody>
          <a:bodyPr>
            <a:normAutofit/>
          </a:bodyPr>
          <a:lstStyle/>
          <a:p>
            <a:r>
              <a:rPr lang="en-GB" sz="1400" dirty="0"/>
              <a:t>Ask your coachee/ mentee to write down all their concerns, thoughts feeling. </a:t>
            </a:r>
          </a:p>
          <a:p>
            <a:r>
              <a:rPr lang="en-GB" sz="1400" dirty="0"/>
              <a:t>Use one text field for one concern</a:t>
            </a:r>
          </a:p>
          <a:p>
            <a:r>
              <a:rPr lang="en-GB" sz="1400" dirty="0"/>
              <a:t>Online: use PowerPoint, Mural, Miro etc.</a:t>
            </a:r>
          </a:p>
          <a:p>
            <a:r>
              <a:rPr lang="en-GB" sz="1400" b="1" dirty="0"/>
              <a:t>Offline</a:t>
            </a:r>
            <a:r>
              <a:rPr lang="en-GB" sz="1400" dirty="0"/>
              <a:t>: use post-its or use  a piece of paper (draw a circle or create a list)</a:t>
            </a:r>
          </a:p>
          <a:p>
            <a:r>
              <a:rPr lang="en-GB" sz="1400" dirty="0"/>
              <a:t>Use different coloured markers (i.e. red=concern; blue=influence; black=control)</a:t>
            </a:r>
          </a:p>
        </p:txBody>
      </p:sp>
      <p:grpSp>
        <p:nvGrpSpPr>
          <p:cNvPr id="3" name="Gruppieren 2">
            <a:extLst>
              <a:ext uri="{FF2B5EF4-FFF2-40B4-BE49-F238E27FC236}">
                <a16:creationId xmlns:a16="http://schemas.microsoft.com/office/drawing/2014/main" id="{AE96ECAD-0280-E0BB-CBF2-459289FFD60B}"/>
              </a:ext>
            </a:extLst>
          </p:cNvPr>
          <p:cNvGrpSpPr>
            <a:grpSpLocks noChangeAspect="1"/>
          </p:cNvGrpSpPr>
          <p:nvPr/>
        </p:nvGrpSpPr>
        <p:grpSpPr>
          <a:xfrm>
            <a:off x="3977262" y="557691"/>
            <a:ext cx="4872132" cy="4872667"/>
            <a:chOff x="3575720" y="1196752"/>
            <a:chExt cx="4968552" cy="4969098"/>
          </a:xfrm>
        </p:grpSpPr>
        <p:sp>
          <p:nvSpPr>
            <p:cNvPr id="16" name="Oval 15">
              <a:extLst>
                <a:ext uri="{FF2B5EF4-FFF2-40B4-BE49-F238E27FC236}">
                  <a16:creationId xmlns:a16="http://schemas.microsoft.com/office/drawing/2014/main" id="{BD51F00D-298B-8056-627E-F0896A56FD3F}"/>
                </a:ext>
              </a:extLst>
            </p:cNvPr>
            <p:cNvSpPr/>
            <p:nvPr/>
          </p:nvSpPr>
          <p:spPr bwMode="auto">
            <a:xfrm>
              <a:off x="3575720" y="1196752"/>
              <a:ext cx="4968552" cy="4969098"/>
            </a:xfrm>
            <a:prstGeom prst="ellipse">
              <a:avLst/>
            </a:prstGeom>
            <a:solidFill>
              <a:srgbClr val="213C7D"/>
            </a:solidFill>
            <a:ln w="12700" cap="flat" cmpd="sng" algn="ctr">
              <a:solidFill>
                <a:srgbClr val="00294B"/>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19" name="Inhaltsplatzhalter 2">
              <a:extLst>
                <a:ext uri="{FF2B5EF4-FFF2-40B4-BE49-F238E27FC236}">
                  <a16:creationId xmlns:a16="http://schemas.microsoft.com/office/drawing/2014/main" id="{C96EEC6A-A89B-0C7C-C3CD-F449B999C185}"/>
                </a:ext>
              </a:extLst>
            </p:cNvPr>
            <p:cNvSpPr txBox="1">
              <a:spLocks/>
            </p:cNvSpPr>
            <p:nvPr/>
          </p:nvSpPr>
          <p:spPr>
            <a:xfrm>
              <a:off x="4619736" y="1395653"/>
              <a:ext cx="2880519" cy="1007318"/>
            </a:xfrm>
            <a:prstGeom prst="rect">
              <a:avLst/>
            </a:prstGeom>
          </p:spPr>
          <p:txBody>
            <a:bodyPr vert="horz" lIns="0" tIns="0" rIns="0" bIns="0" rtlCol="0">
              <a:normAutofit/>
            </a:bodyPr>
            <a:lstStyle>
              <a:lvl1pPr marL="171424" indent="-171424" algn="l" defTabSz="685697" rtl="0" eaLnBrk="1" latinLnBrk="0" hangingPunct="1">
                <a:lnSpc>
                  <a:spcPct val="100000"/>
                </a:lnSpc>
                <a:spcBef>
                  <a:spcPts val="750"/>
                </a:spcBef>
                <a:buFont typeface="Arial" panose="020B0604020202020204" pitchFamily="34" charset="0"/>
                <a:buChar char="•"/>
                <a:defRPr sz="1125" kern="1200">
                  <a:solidFill>
                    <a:schemeClr val="dk2"/>
                  </a:solidFill>
                  <a:latin typeface="+mn-lt"/>
                  <a:ea typeface="+mn-ea"/>
                  <a:cs typeface="+mn-cs"/>
                </a:defRPr>
              </a:lvl1pPr>
              <a:lvl2pPr marL="514273"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2pPr>
              <a:lvl3pPr marL="857121"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3pPr>
              <a:lvl4pPr marL="1199970"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4pPr>
              <a:lvl5pPr marL="1542819"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5pPr>
              <a:lvl6pPr marL="1885667"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516"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364"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213"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400" b="1" dirty="0">
                  <a:solidFill>
                    <a:schemeClr val="bg1"/>
                  </a:solidFill>
                </a:rPr>
                <a:t>Concerns</a:t>
              </a:r>
            </a:p>
          </p:txBody>
        </p:sp>
      </p:grpSp>
      <p:grpSp>
        <p:nvGrpSpPr>
          <p:cNvPr id="4" name="Gruppieren 3">
            <a:extLst>
              <a:ext uri="{FF2B5EF4-FFF2-40B4-BE49-F238E27FC236}">
                <a16:creationId xmlns:a16="http://schemas.microsoft.com/office/drawing/2014/main" id="{6C2F187B-FED8-94BC-B679-7BB8DA64C6F0}"/>
              </a:ext>
            </a:extLst>
          </p:cNvPr>
          <p:cNvGrpSpPr/>
          <p:nvPr/>
        </p:nvGrpSpPr>
        <p:grpSpPr>
          <a:xfrm>
            <a:off x="4642527" y="3870240"/>
            <a:ext cx="1330531" cy="648122"/>
            <a:chOff x="4709888" y="2621171"/>
            <a:chExt cx="1330531" cy="648122"/>
          </a:xfrm>
        </p:grpSpPr>
        <p:sp>
          <p:nvSpPr>
            <p:cNvPr id="22" name="object 13">
              <a:extLst>
                <a:ext uri="{FF2B5EF4-FFF2-40B4-BE49-F238E27FC236}">
                  <a16:creationId xmlns:a16="http://schemas.microsoft.com/office/drawing/2014/main" id="{1BCAF2D4-3B9A-EEB9-6B5D-92BA65BE7D95}"/>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23" name="object 14">
              <a:extLst>
                <a:ext uri="{FF2B5EF4-FFF2-40B4-BE49-F238E27FC236}">
                  <a16:creationId xmlns:a16="http://schemas.microsoft.com/office/drawing/2014/main" id="{B51614ED-442C-F147-A16E-B23177BC27CB}"/>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Worried about </a:t>
              </a:r>
            </a:p>
            <a:p>
              <a:pPr marL="12700" algn="ctr">
                <a:lnSpc>
                  <a:spcPct val="100000"/>
                </a:lnSpc>
                <a:spcBef>
                  <a:spcPts val="100"/>
                </a:spcBef>
              </a:pPr>
              <a:r>
                <a:rPr lang="en-GB" sz="1200" dirty="0">
                  <a:cs typeface="HelveticaNeueLTStd-Hv"/>
                </a:rPr>
                <a:t>the future</a:t>
              </a:r>
            </a:p>
          </p:txBody>
        </p:sp>
      </p:grpSp>
      <p:grpSp>
        <p:nvGrpSpPr>
          <p:cNvPr id="36" name="Gruppieren 35">
            <a:extLst>
              <a:ext uri="{FF2B5EF4-FFF2-40B4-BE49-F238E27FC236}">
                <a16:creationId xmlns:a16="http://schemas.microsoft.com/office/drawing/2014/main" id="{2905A179-F484-4C62-85EB-9C8B2E67158A}"/>
              </a:ext>
            </a:extLst>
          </p:cNvPr>
          <p:cNvGrpSpPr/>
          <p:nvPr/>
        </p:nvGrpSpPr>
        <p:grpSpPr>
          <a:xfrm>
            <a:off x="4083140" y="2830427"/>
            <a:ext cx="1330531" cy="648122"/>
            <a:chOff x="4709888" y="2621171"/>
            <a:chExt cx="1330531" cy="648122"/>
          </a:xfrm>
        </p:grpSpPr>
        <p:sp>
          <p:nvSpPr>
            <p:cNvPr id="37" name="object 13">
              <a:extLst>
                <a:ext uri="{FF2B5EF4-FFF2-40B4-BE49-F238E27FC236}">
                  <a16:creationId xmlns:a16="http://schemas.microsoft.com/office/drawing/2014/main" id="{E35F0923-30CB-A877-3BFC-62B184796793}"/>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38" name="object 14">
              <a:extLst>
                <a:ext uri="{FF2B5EF4-FFF2-40B4-BE49-F238E27FC236}">
                  <a16:creationId xmlns:a16="http://schemas.microsoft.com/office/drawing/2014/main" id="{60B69578-A7DC-B395-5899-0DE30DD11753}"/>
                </a:ext>
              </a:extLst>
            </p:cNvPr>
            <p:cNvSpPr txBox="1"/>
            <p:nvPr/>
          </p:nvSpPr>
          <p:spPr>
            <a:xfrm>
              <a:off x="4709888" y="2659278"/>
              <a:ext cx="1330531" cy="19749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Tired, low energy</a:t>
              </a:r>
            </a:p>
          </p:txBody>
        </p:sp>
      </p:grpSp>
      <p:grpSp>
        <p:nvGrpSpPr>
          <p:cNvPr id="39" name="Gruppieren 38">
            <a:extLst>
              <a:ext uri="{FF2B5EF4-FFF2-40B4-BE49-F238E27FC236}">
                <a16:creationId xmlns:a16="http://schemas.microsoft.com/office/drawing/2014/main" id="{E8D7F53D-DA69-F855-DF76-21FCDD105358}"/>
              </a:ext>
            </a:extLst>
          </p:cNvPr>
          <p:cNvGrpSpPr/>
          <p:nvPr/>
        </p:nvGrpSpPr>
        <p:grpSpPr>
          <a:xfrm>
            <a:off x="4642527" y="1935543"/>
            <a:ext cx="1330531" cy="648122"/>
            <a:chOff x="4709888" y="2621171"/>
            <a:chExt cx="1330531" cy="648122"/>
          </a:xfrm>
        </p:grpSpPr>
        <p:sp>
          <p:nvSpPr>
            <p:cNvPr id="40" name="object 13">
              <a:extLst>
                <a:ext uri="{FF2B5EF4-FFF2-40B4-BE49-F238E27FC236}">
                  <a16:creationId xmlns:a16="http://schemas.microsoft.com/office/drawing/2014/main" id="{774B5568-7F96-7E9F-0A4A-792A436D9200}"/>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1" name="object 14">
              <a:extLst>
                <a:ext uri="{FF2B5EF4-FFF2-40B4-BE49-F238E27FC236}">
                  <a16:creationId xmlns:a16="http://schemas.microsoft.com/office/drawing/2014/main" id="{DB2A6498-1D92-3CA9-D7EE-31D37CD89A5E}"/>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No progress </a:t>
              </a:r>
            </a:p>
            <a:p>
              <a:pPr marL="12700" algn="ctr">
                <a:lnSpc>
                  <a:spcPct val="100000"/>
                </a:lnSpc>
                <a:spcBef>
                  <a:spcPts val="100"/>
                </a:spcBef>
              </a:pPr>
              <a:r>
                <a:rPr lang="en-GB" sz="1200" dirty="0">
                  <a:cs typeface="HelveticaNeueLTStd-Hv"/>
                </a:rPr>
                <a:t>visible</a:t>
              </a:r>
            </a:p>
          </p:txBody>
        </p:sp>
      </p:grpSp>
      <p:grpSp>
        <p:nvGrpSpPr>
          <p:cNvPr id="42" name="Gruppieren 41">
            <a:extLst>
              <a:ext uri="{FF2B5EF4-FFF2-40B4-BE49-F238E27FC236}">
                <a16:creationId xmlns:a16="http://schemas.microsoft.com/office/drawing/2014/main" id="{C2556ED1-BDE3-6120-3133-5BC8B44ADB6F}"/>
              </a:ext>
            </a:extLst>
          </p:cNvPr>
          <p:cNvGrpSpPr/>
          <p:nvPr/>
        </p:nvGrpSpPr>
        <p:grpSpPr>
          <a:xfrm>
            <a:off x="5307782" y="1158531"/>
            <a:ext cx="1330531" cy="648122"/>
            <a:chOff x="4709888" y="2621171"/>
            <a:chExt cx="1330531" cy="648122"/>
          </a:xfrm>
        </p:grpSpPr>
        <p:sp>
          <p:nvSpPr>
            <p:cNvPr id="43" name="object 13">
              <a:extLst>
                <a:ext uri="{FF2B5EF4-FFF2-40B4-BE49-F238E27FC236}">
                  <a16:creationId xmlns:a16="http://schemas.microsoft.com/office/drawing/2014/main" id="{72093EB5-79DD-DE22-0623-BAD1297036AB}"/>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4" name="object 14">
              <a:extLst>
                <a:ext uri="{FF2B5EF4-FFF2-40B4-BE49-F238E27FC236}">
                  <a16:creationId xmlns:a16="http://schemas.microsoft.com/office/drawing/2014/main" id="{45DECAE5-37CF-50BF-058F-4502A7B34FFD}"/>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a:cs typeface="HelveticaNeueLTStd-Hv"/>
                </a:rPr>
                <a:t>Too much on </a:t>
              </a:r>
            </a:p>
            <a:p>
              <a:pPr marL="12700" algn="ctr">
                <a:lnSpc>
                  <a:spcPct val="100000"/>
                </a:lnSpc>
                <a:spcBef>
                  <a:spcPts val="100"/>
                </a:spcBef>
              </a:pPr>
              <a:r>
                <a:rPr lang="en-GB" sz="1200">
                  <a:cs typeface="HelveticaNeueLTStd-Hv"/>
                </a:rPr>
                <a:t>my plate</a:t>
              </a:r>
            </a:p>
          </p:txBody>
        </p:sp>
      </p:grpSp>
      <p:grpSp>
        <p:nvGrpSpPr>
          <p:cNvPr id="45" name="Gruppieren 44">
            <a:extLst>
              <a:ext uri="{FF2B5EF4-FFF2-40B4-BE49-F238E27FC236}">
                <a16:creationId xmlns:a16="http://schemas.microsoft.com/office/drawing/2014/main" id="{17AC7985-4714-C1F7-8EF2-301341FEA2C3}"/>
              </a:ext>
            </a:extLst>
          </p:cNvPr>
          <p:cNvGrpSpPr/>
          <p:nvPr/>
        </p:nvGrpSpPr>
        <p:grpSpPr>
          <a:xfrm>
            <a:off x="6745955" y="1649589"/>
            <a:ext cx="1330531" cy="648122"/>
            <a:chOff x="4709888" y="2621171"/>
            <a:chExt cx="1330531" cy="648122"/>
          </a:xfrm>
        </p:grpSpPr>
        <p:sp>
          <p:nvSpPr>
            <p:cNvPr id="46" name="object 13">
              <a:extLst>
                <a:ext uri="{FF2B5EF4-FFF2-40B4-BE49-F238E27FC236}">
                  <a16:creationId xmlns:a16="http://schemas.microsoft.com/office/drawing/2014/main" id="{A6542DB0-035E-38F5-541A-B5CD0B5CD61A}"/>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7" name="object 14">
              <a:extLst>
                <a:ext uri="{FF2B5EF4-FFF2-40B4-BE49-F238E27FC236}">
                  <a16:creationId xmlns:a16="http://schemas.microsoft.com/office/drawing/2014/main" id="{EE236403-3C59-DF6E-81BC-F0C83CBEB257}"/>
                </a:ext>
              </a:extLst>
            </p:cNvPr>
            <p:cNvSpPr txBox="1"/>
            <p:nvPr/>
          </p:nvSpPr>
          <p:spPr>
            <a:xfrm>
              <a:off x="4709888" y="2659278"/>
              <a:ext cx="1330531" cy="566822"/>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Everything is getting more expensive</a:t>
              </a:r>
            </a:p>
          </p:txBody>
        </p:sp>
      </p:grpSp>
      <p:grpSp>
        <p:nvGrpSpPr>
          <p:cNvPr id="48" name="Gruppieren 47">
            <a:extLst>
              <a:ext uri="{FF2B5EF4-FFF2-40B4-BE49-F238E27FC236}">
                <a16:creationId xmlns:a16="http://schemas.microsoft.com/office/drawing/2014/main" id="{2542547B-6C42-66AD-4105-C107522BE769}"/>
              </a:ext>
            </a:extLst>
          </p:cNvPr>
          <p:cNvGrpSpPr/>
          <p:nvPr/>
        </p:nvGrpSpPr>
        <p:grpSpPr>
          <a:xfrm>
            <a:off x="6078914" y="2394521"/>
            <a:ext cx="1330531" cy="648122"/>
            <a:chOff x="4709888" y="2621171"/>
            <a:chExt cx="1330531" cy="648122"/>
          </a:xfrm>
        </p:grpSpPr>
        <p:sp>
          <p:nvSpPr>
            <p:cNvPr id="49" name="object 13">
              <a:extLst>
                <a:ext uri="{FF2B5EF4-FFF2-40B4-BE49-F238E27FC236}">
                  <a16:creationId xmlns:a16="http://schemas.microsoft.com/office/drawing/2014/main" id="{BF2162C4-10D2-564E-9AC7-CBECB09D481F}"/>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0" name="object 14">
              <a:extLst>
                <a:ext uri="{FF2B5EF4-FFF2-40B4-BE49-F238E27FC236}">
                  <a16:creationId xmlns:a16="http://schemas.microsoft.com/office/drawing/2014/main" id="{83CA85E5-E2C0-7C18-C39F-DA45553BE146}"/>
                </a:ext>
              </a:extLst>
            </p:cNvPr>
            <p:cNvSpPr txBox="1"/>
            <p:nvPr/>
          </p:nvSpPr>
          <p:spPr>
            <a:xfrm>
              <a:off x="4709888" y="2659278"/>
              <a:ext cx="1330531" cy="382156"/>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Finding work is difficult</a:t>
              </a:r>
            </a:p>
          </p:txBody>
        </p:sp>
      </p:grpSp>
      <p:grpSp>
        <p:nvGrpSpPr>
          <p:cNvPr id="51" name="Gruppieren 50">
            <a:extLst>
              <a:ext uri="{FF2B5EF4-FFF2-40B4-BE49-F238E27FC236}">
                <a16:creationId xmlns:a16="http://schemas.microsoft.com/office/drawing/2014/main" id="{F665A246-58F9-0D81-A644-C2399230FDA2}"/>
              </a:ext>
            </a:extLst>
          </p:cNvPr>
          <p:cNvGrpSpPr/>
          <p:nvPr/>
        </p:nvGrpSpPr>
        <p:grpSpPr>
          <a:xfrm>
            <a:off x="7160371" y="3139453"/>
            <a:ext cx="1330531" cy="648122"/>
            <a:chOff x="4709888" y="2621171"/>
            <a:chExt cx="1330531" cy="648122"/>
          </a:xfrm>
        </p:grpSpPr>
        <p:sp>
          <p:nvSpPr>
            <p:cNvPr id="52" name="object 13">
              <a:extLst>
                <a:ext uri="{FF2B5EF4-FFF2-40B4-BE49-F238E27FC236}">
                  <a16:creationId xmlns:a16="http://schemas.microsoft.com/office/drawing/2014/main" id="{84995ECF-0B7B-BA67-7C4F-22C1DD28DFEC}"/>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3" name="object 14">
              <a:extLst>
                <a:ext uri="{FF2B5EF4-FFF2-40B4-BE49-F238E27FC236}">
                  <a16:creationId xmlns:a16="http://schemas.microsoft.com/office/drawing/2014/main" id="{D8717BBC-DBAD-8648-6109-F8826000F76C}"/>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Available jobs </a:t>
              </a:r>
            </a:p>
            <a:p>
              <a:pPr marL="12700" algn="ctr">
                <a:lnSpc>
                  <a:spcPct val="100000"/>
                </a:lnSpc>
                <a:spcBef>
                  <a:spcPts val="100"/>
                </a:spcBef>
              </a:pPr>
              <a:r>
                <a:rPr lang="en-GB" sz="1200" dirty="0">
                  <a:cs typeface="HelveticaNeueLTStd-Hv"/>
                </a:rPr>
                <a:t>don’t pay enough</a:t>
              </a:r>
            </a:p>
          </p:txBody>
        </p:sp>
      </p:grpSp>
      <p:grpSp>
        <p:nvGrpSpPr>
          <p:cNvPr id="54" name="Gruppieren 53">
            <a:extLst>
              <a:ext uri="{FF2B5EF4-FFF2-40B4-BE49-F238E27FC236}">
                <a16:creationId xmlns:a16="http://schemas.microsoft.com/office/drawing/2014/main" id="{FA245CD6-89EF-CDC1-485B-A732CDADCE55}"/>
              </a:ext>
            </a:extLst>
          </p:cNvPr>
          <p:cNvGrpSpPr/>
          <p:nvPr/>
        </p:nvGrpSpPr>
        <p:grpSpPr>
          <a:xfrm>
            <a:off x="6413327" y="4020595"/>
            <a:ext cx="1330531" cy="648122"/>
            <a:chOff x="4709888" y="2621171"/>
            <a:chExt cx="1330531" cy="648122"/>
          </a:xfrm>
        </p:grpSpPr>
        <p:sp>
          <p:nvSpPr>
            <p:cNvPr id="55" name="object 13">
              <a:extLst>
                <a:ext uri="{FF2B5EF4-FFF2-40B4-BE49-F238E27FC236}">
                  <a16:creationId xmlns:a16="http://schemas.microsoft.com/office/drawing/2014/main" id="{550A8790-B0C3-BE30-02C1-008F8904EC1E}"/>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6" name="object 14">
              <a:extLst>
                <a:ext uri="{FF2B5EF4-FFF2-40B4-BE49-F238E27FC236}">
                  <a16:creationId xmlns:a16="http://schemas.microsoft.com/office/drawing/2014/main" id="{7D94A69B-439F-E527-E19B-7FA098313E1D}"/>
                </a:ext>
              </a:extLst>
            </p:cNvPr>
            <p:cNvSpPr txBox="1"/>
            <p:nvPr/>
          </p:nvSpPr>
          <p:spPr>
            <a:xfrm>
              <a:off x="4709888" y="2659278"/>
              <a:ext cx="1330531" cy="19749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I’m stuck</a:t>
              </a:r>
            </a:p>
          </p:txBody>
        </p:sp>
      </p:grpSp>
    </p:spTree>
    <p:extLst>
      <p:ext uri="{BB962C8B-B14F-4D97-AF65-F5344CB8AC3E}">
        <p14:creationId xmlns:p14="http://schemas.microsoft.com/office/powerpoint/2010/main" val="3021876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 Step 2</a:t>
            </a:r>
          </a:p>
        </p:txBody>
      </p:sp>
      <p:sp>
        <p:nvSpPr>
          <p:cNvPr id="13" name="Contenidor de contingut 3">
            <a:extLst>
              <a:ext uri="{FF2B5EF4-FFF2-40B4-BE49-F238E27FC236}">
                <a16:creationId xmlns:a16="http://schemas.microsoft.com/office/drawing/2014/main" id="{DF3B2950-944B-3C46-925C-5C9A9E83B34E}"/>
              </a:ext>
            </a:extLst>
          </p:cNvPr>
          <p:cNvSpPr>
            <a:spLocks noGrp="1"/>
          </p:cNvSpPr>
          <p:nvPr>
            <p:ph idx="1"/>
          </p:nvPr>
        </p:nvSpPr>
        <p:spPr>
          <a:xfrm>
            <a:off x="472708" y="1445192"/>
            <a:ext cx="2945164" cy="3646571"/>
          </a:xfrm>
        </p:spPr>
        <p:txBody>
          <a:bodyPr>
            <a:normAutofit lnSpcReduction="10000"/>
          </a:bodyPr>
          <a:lstStyle/>
          <a:p>
            <a:r>
              <a:rPr lang="en-GB" sz="1400" dirty="0"/>
              <a:t>Add a second circle</a:t>
            </a:r>
          </a:p>
          <a:p>
            <a:r>
              <a:rPr lang="en-GB" sz="1400" dirty="0"/>
              <a:t>Ask your coachee/ mentee to identify those things from the list they can influence. </a:t>
            </a:r>
          </a:p>
          <a:p>
            <a:r>
              <a:rPr lang="en-GB" sz="1400" dirty="0"/>
              <a:t>Ask your coachee/mentee to move the text-field towards the appropriate circle</a:t>
            </a:r>
          </a:p>
          <a:p>
            <a:endParaRPr lang="en-GB" sz="1400" dirty="0"/>
          </a:p>
          <a:p>
            <a:r>
              <a:rPr lang="en-GB" sz="1400" b="1" dirty="0"/>
              <a:t>Offline</a:t>
            </a:r>
            <a:r>
              <a:rPr lang="en-GB" sz="1400" dirty="0"/>
              <a:t>: use post-its or use  a piece of paper (draw a circle or create a list)</a:t>
            </a:r>
          </a:p>
          <a:p>
            <a:r>
              <a:rPr lang="en-GB" sz="1400" dirty="0"/>
              <a:t>Use different coloured markers (i.e. red=concern; blue=influence; black=control)</a:t>
            </a:r>
          </a:p>
          <a:p>
            <a:r>
              <a:rPr lang="en-GB" sz="1400" dirty="0"/>
              <a:t>Use one text field for one concern</a:t>
            </a:r>
          </a:p>
          <a:p>
            <a:endParaRPr lang="en-GB" sz="1400" dirty="0"/>
          </a:p>
          <a:p>
            <a:pPr marL="0" indent="0">
              <a:buNone/>
            </a:pPr>
            <a:endParaRPr lang="en-GB" sz="1400" dirty="0"/>
          </a:p>
          <a:p>
            <a:pPr marL="0" indent="0">
              <a:buNone/>
            </a:pPr>
            <a:endParaRPr lang="en-GB" sz="1400" dirty="0"/>
          </a:p>
        </p:txBody>
      </p:sp>
      <p:grpSp>
        <p:nvGrpSpPr>
          <p:cNvPr id="3" name="Gruppieren 2">
            <a:extLst>
              <a:ext uri="{FF2B5EF4-FFF2-40B4-BE49-F238E27FC236}">
                <a16:creationId xmlns:a16="http://schemas.microsoft.com/office/drawing/2014/main" id="{AE96ECAD-0280-E0BB-CBF2-459289FFD60B}"/>
              </a:ext>
            </a:extLst>
          </p:cNvPr>
          <p:cNvGrpSpPr>
            <a:grpSpLocks noChangeAspect="1"/>
          </p:cNvGrpSpPr>
          <p:nvPr/>
        </p:nvGrpSpPr>
        <p:grpSpPr>
          <a:xfrm>
            <a:off x="3977262" y="557691"/>
            <a:ext cx="4872132" cy="4872667"/>
            <a:chOff x="3575720" y="1196752"/>
            <a:chExt cx="4968552" cy="4969098"/>
          </a:xfrm>
        </p:grpSpPr>
        <p:sp>
          <p:nvSpPr>
            <p:cNvPr id="16" name="Oval 15">
              <a:extLst>
                <a:ext uri="{FF2B5EF4-FFF2-40B4-BE49-F238E27FC236}">
                  <a16:creationId xmlns:a16="http://schemas.microsoft.com/office/drawing/2014/main" id="{BD51F00D-298B-8056-627E-F0896A56FD3F}"/>
                </a:ext>
              </a:extLst>
            </p:cNvPr>
            <p:cNvSpPr/>
            <p:nvPr/>
          </p:nvSpPr>
          <p:spPr bwMode="auto">
            <a:xfrm>
              <a:off x="3575720" y="1196752"/>
              <a:ext cx="4968552" cy="4969098"/>
            </a:xfrm>
            <a:prstGeom prst="ellipse">
              <a:avLst/>
            </a:prstGeom>
            <a:solidFill>
              <a:srgbClr val="213C7D"/>
            </a:solidFill>
            <a:ln w="12700" cap="flat" cmpd="sng" algn="ctr">
              <a:solidFill>
                <a:srgbClr val="00294B"/>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19" name="Inhaltsplatzhalter 2">
              <a:extLst>
                <a:ext uri="{FF2B5EF4-FFF2-40B4-BE49-F238E27FC236}">
                  <a16:creationId xmlns:a16="http://schemas.microsoft.com/office/drawing/2014/main" id="{C96EEC6A-A89B-0C7C-C3CD-F449B999C185}"/>
                </a:ext>
              </a:extLst>
            </p:cNvPr>
            <p:cNvSpPr txBox="1">
              <a:spLocks/>
            </p:cNvSpPr>
            <p:nvPr/>
          </p:nvSpPr>
          <p:spPr>
            <a:xfrm>
              <a:off x="4619736" y="1395653"/>
              <a:ext cx="2880519" cy="1007318"/>
            </a:xfrm>
            <a:prstGeom prst="rect">
              <a:avLst/>
            </a:prstGeom>
          </p:spPr>
          <p:txBody>
            <a:bodyPr vert="horz" lIns="0" tIns="0" rIns="0" bIns="0" rtlCol="0">
              <a:normAutofit/>
            </a:bodyPr>
            <a:lstStyle>
              <a:lvl1pPr marL="171424" indent="-171424" algn="l" defTabSz="685697" rtl="0" eaLnBrk="1" latinLnBrk="0" hangingPunct="1">
                <a:lnSpc>
                  <a:spcPct val="100000"/>
                </a:lnSpc>
                <a:spcBef>
                  <a:spcPts val="750"/>
                </a:spcBef>
                <a:buFont typeface="Arial" panose="020B0604020202020204" pitchFamily="34" charset="0"/>
                <a:buChar char="•"/>
                <a:defRPr sz="1125" kern="1200">
                  <a:solidFill>
                    <a:schemeClr val="dk2"/>
                  </a:solidFill>
                  <a:latin typeface="+mn-lt"/>
                  <a:ea typeface="+mn-ea"/>
                  <a:cs typeface="+mn-cs"/>
                </a:defRPr>
              </a:lvl1pPr>
              <a:lvl2pPr marL="514273"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2pPr>
              <a:lvl3pPr marL="857121" indent="-171424" algn="l" defTabSz="685697" rtl="0" eaLnBrk="1" latinLnBrk="0" hangingPunct="1">
                <a:lnSpc>
                  <a:spcPct val="100000"/>
                </a:lnSpc>
                <a:spcBef>
                  <a:spcPts val="375"/>
                </a:spcBef>
                <a:buFont typeface="Arial" panose="020B0604020202020204" pitchFamily="34" charset="0"/>
                <a:buChar char="•"/>
                <a:defRPr sz="1125" kern="1200" baseline="0">
                  <a:solidFill>
                    <a:schemeClr val="dk2"/>
                  </a:solidFill>
                  <a:latin typeface="+mn-lt"/>
                  <a:ea typeface="+mn-ea"/>
                  <a:cs typeface="+mn-cs"/>
                </a:defRPr>
              </a:lvl3pPr>
              <a:lvl4pPr marL="1199970"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4pPr>
              <a:lvl5pPr marL="1542819" indent="-171424" algn="l" defTabSz="685697" rtl="0" eaLnBrk="1" latinLnBrk="0" hangingPunct="1">
                <a:lnSpc>
                  <a:spcPct val="100000"/>
                </a:lnSpc>
                <a:spcBef>
                  <a:spcPts val="375"/>
                </a:spcBef>
                <a:buFont typeface="Arial" panose="020B0604020202020204" pitchFamily="34" charset="0"/>
                <a:buChar char="•"/>
                <a:defRPr sz="1125" kern="1200">
                  <a:solidFill>
                    <a:schemeClr val="dk2"/>
                  </a:solidFill>
                  <a:latin typeface="+mn-lt"/>
                  <a:ea typeface="+mn-ea"/>
                  <a:cs typeface="+mn-cs"/>
                </a:defRPr>
              </a:lvl5pPr>
              <a:lvl6pPr marL="1885667"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516"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364"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213"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400" b="1" dirty="0">
                  <a:solidFill>
                    <a:schemeClr val="bg1"/>
                  </a:solidFill>
                </a:rPr>
                <a:t>Concerns</a:t>
              </a:r>
            </a:p>
          </p:txBody>
        </p:sp>
      </p:grpSp>
      <p:grpSp>
        <p:nvGrpSpPr>
          <p:cNvPr id="4" name="Gruppieren 3">
            <a:extLst>
              <a:ext uri="{FF2B5EF4-FFF2-40B4-BE49-F238E27FC236}">
                <a16:creationId xmlns:a16="http://schemas.microsoft.com/office/drawing/2014/main" id="{6C2F187B-FED8-94BC-B679-7BB8DA64C6F0}"/>
              </a:ext>
            </a:extLst>
          </p:cNvPr>
          <p:cNvGrpSpPr/>
          <p:nvPr/>
        </p:nvGrpSpPr>
        <p:grpSpPr>
          <a:xfrm>
            <a:off x="3988843" y="4251356"/>
            <a:ext cx="1330531" cy="648122"/>
            <a:chOff x="4709888" y="2621171"/>
            <a:chExt cx="1330531" cy="648122"/>
          </a:xfrm>
        </p:grpSpPr>
        <p:sp>
          <p:nvSpPr>
            <p:cNvPr id="22" name="object 13">
              <a:extLst>
                <a:ext uri="{FF2B5EF4-FFF2-40B4-BE49-F238E27FC236}">
                  <a16:creationId xmlns:a16="http://schemas.microsoft.com/office/drawing/2014/main" id="{1BCAF2D4-3B9A-EEB9-6B5D-92BA65BE7D95}"/>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23" name="object 14">
              <a:extLst>
                <a:ext uri="{FF2B5EF4-FFF2-40B4-BE49-F238E27FC236}">
                  <a16:creationId xmlns:a16="http://schemas.microsoft.com/office/drawing/2014/main" id="{B51614ED-442C-F147-A16E-B23177BC27CB}"/>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Worried about </a:t>
              </a:r>
            </a:p>
            <a:p>
              <a:pPr marL="12700" algn="ctr">
                <a:lnSpc>
                  <a:spcPct val="100000"/>
                </a:lnSpc>
                <a:spcBef>
                  <a:spcPts val="100"/>
                </a:spcBef>
              </a:pPr>
              <a:r>
                <a:rPr lang="en-GB" sz="1200" dirty="0">
                  <a:cs typeface="HelveticaNeueLTStd-Hv"/>
                </a:rPr>
                <a:t>the future</a:t>
              </a:r>
            </a:p>
          </p:txBody>
        </p:sp>
      </p:grpSp>
      <p:grpSp>
        <p:nvGrpSpPr>
          <p:cNvPr id="45" name="Gruppieren 44">
            <a:extLst>
              <a:ext uri="{FF2B5EF4-FFF2-40B4-BE49-F238E27FC236}">
                <a16:creationId xmlns:a16="http://schemas.microsoft.com/office/drawing/2014/main" id="{17AC7985-4714-C1F7-8EF2-301341FEA2C3}"/>
              </a:ext>
            </a:extLst>
          </p:cNvPr>
          <p:cNvGrpSpPr/>
          <p:nvPr/>
        </p:nvGrpSpPr>
        <p:grpSpPr>
          <a:xfrm>
            <a:off x="7420241" y="1308265"/>
            <a:ext cx="1330531" cy="648122"/>
            <a:chOff x="4709888" y="2621171"/>
            <a:chExt cx="1330531" cy="648122"/>
          </a:xfrm>
        </p:grpSpPr>
        <p:sp>
          <p:nvSpPr>
            <p:cNvPr id="46" name="object 13">
              <a:extLst>
                <a:ext uri="{FF2B5EF4-FFF2-40B4-BE49-F238E27FC236}">
                  <a16:creationId xmlns:a16="http://schemas.microsoft.com/office/drawing/2014/main" id="{A6542DB0-035E-38F5-541A-B5CD0B5CD61A}"/>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7" name="object 14">
              <a:extLst>
                <a:ext uri="{FF2B5EF4-FFF2-40B4-BE49-F238E27FC236}">
                  <a16:creationId xmlns:a16="http://schemas.microsoft.com/office/drawing/2014/main" id="{EE236403-3C59-DF6E-81BC-F0C83CBEB257}"/>
                </a:ext>
              </a:extLst>
            </p:cNvPr>
            <p:cNvSpPr txBox="1"/>
            <p:nvPr/>
          </p:nvSpPr>
          <p:spPr>
            <a:xfrm>
              <a:off x="4709888" y="2659278"/>
              <a:ext cx="1330531" cy="566822"/>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Everything is getting more expensive</a:t>
              </a:r>
            </a:p>
          </p:txBody>
        </p:sp>
      </p:grpSp>
      <p:grpSp>
        <p:nvGrpSpPr>
          <p:cNvPr id="48" name="Gruppieren 47">
            <a:extLst>
              <a:ext uri="{FF2B5EF4-FFF2-40B4-BE49-F238E27FC236}">
                <a16:creationId xmlns:a16="http://schemas.microsoft.com/office/drawing/2014/main" id="{2542547B-6C42-66AD-4105-C107522BE769}"/>
              </a:ext>
            </a:extLst>
          </p:cNvPr>
          <p:cNvGrpSpPr/>
          <p:nvPr/>
        </p:nvGrpSpPr>
        <p:grpSpPr>
          <a:xfrm>
            <a:off x="4031087" y="1236647"/>
            <a:ext cx="1330531" cy="648122"/>
            <a:chOff x="4709888" y="2621171"/>
            <a:chExt cx="1330531" cy="648122"/>
          </a:xfrm>
        </p:grpSpPr>
        <p:sp>
          <p:nvSpPr>
            <p:cNvPr id="49" name="object 13">
              <a:extLst>
                <a:ext uri="{FF2B5EF4-FFF2-40B4-BE49-F238E27FC236}">
                  <a16:creationId xmlns:a16="http://schemas.microsoft.com/office/drawing/2014/main" id="{BF2162C4-10D2-564E-9AC7-CBECB09D481F}"/>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0" name="object 14">
              <a:extLst>
                <a:ext uri="{FF2B5EF4-FFF2-40B4-BE49-F238E27FC236}">
                  <a16:creationId xmlns:a16="http://schemas.microsoft.com/office/drawing/2014/main" id="{83CA85E5-E2C0-7C18-C39F-DA45553BE146}"/>
                </a:ext>
              </a:extLst>
            </p:cNvPr>
            <p:cNvSpPr txBox="1"/>
            <p:nvPr/>
          </p:nvSpPr>
          <p:spPr>
            <a:xfrm>
              <a:off x="4709888" y="2659278"/>
              <a:ext cx="1330531" cy="382156"/>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Finding work is difficult</a:t>
              </a:r>
            </a:p>
          </p:txBody>
        </p:sp>
      </p:grpSp>
      <p:grpSp>
        <p:nvGrpSpPr>
          <p:cNvPr id="51" name="Gruppieren 50">
            <a:extLst>
              <a:ext uri="{FF2B5EF4-FFF2-40B4-BE49-F238E27FC236}">
                <a16:creationId xmlns:a16="http://schemas.microsoft.com/office/drawing/2014/main" id="{F665A246-58F9-0D81-A644-C2399230FDA2}"/>
              </a:ext>
            </a:extLst>
          </p:cNvPr>
          <p:cNvGrpSpPr/>
          <p:nvPr/>
        </p:nvGrpSpPr>
        <p:grpSpPr>
          <a:xfrm>
            <a:off x="7672250" y="3876410"/>
            <a:ext cx="1330531" cy="648122"/>
            <a:chOff x="4709888" y="2621171"/>
            <a:chExt cx="1330531" cy="648122"/>
          </a:xfrm>
        </p:grpSpPr>
        <p:sp>
          <p:nvSpPr>
            <p:cNvPr id="52" name="object 13">
              <a:extLst>
                <a:ext uri="{FF2B5EF4-FFF2-40B4-BE49-F238E27FC236}">
                  <a16:creationId xmlns:a16="http://schemas.microsoft.com/office/drawing/2014/main" id="{84995ECF-0B7B-BA67-7C4F-22C1DD28DFEC}"/>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3" name="object 14">
              <a:extLst>
                <a:ext uri="{FF2B5EF4-FFF2-40B4-BE49-F238E27FC236}">
                  <a16:creationId xmlns:a16="http://schemas.microsoft.com/office/drawing/2014/main" id="{D8717BBC-DBAD-8648-6109-F8826000F76C}"/>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Available jobs </a:t>
              </a:r>
            </a:p>
            <a:p>
              <a:pPr marL="12700" algn="ctr">
                <a:lnSpc>
                  <a:spcPct val="100000"/>
                </a:lnSpc>
                <a:spcBef>
                  <a:spcPts val="100"/>
                </a:spcBef>
              </a:pPr>
              <a:r>
                <a:rPr lang="en-GB" sz="1200" dirty="0">
                  <a:cs typeface="HelveticaNeueLTStd-Hv"/>
                </a:rPr>
                <a:t>don’t pay enough</a:t>
              </a:r>
            </a:p>
          </p:txBody>
        </p:sp>
      </p:grpSp>
      <p:sp>
        <p:nvSpPr>
          <p:cNvPr id="57" name="Oval 56">
            <a:extLst>
              <a:ext uri="{FF2B5EF4-FFF2-40B4-BE49-F238E27FC236}">
                <a16:creationId xmlns:a16="http://schemas.microsoft.com/office/drawing/2014/main" id="{4CFB1233-D442-1D85-96E8-1528FB5B0445}"/>
              </a:ext>
            </a:extLst>
          </p:cNvPr>
          <p:cNvSpPr/>
          <p:nvPr/>
        </p:nvSpPr>
        <p:spPr bwMode="auto">
          <a:xfrm>
            <a:off x="4696353" y="1400854"/>
            <a:ext cx="3353768" cy="3372524"/>
          </a:xfrm>
          <a:prstGeom prst="ellipse">
            <a:avLst/>
          </a:prstGeom>
          <a:solidFill>
            <a:schemeClr val="bg2">
              <a:lumMod val="50000"/>
            </a:schemeClr>
          </a:solidFill>
          <a:ln w="12700" cap="flat" cmpd="sng" algn="ctr">
            <a:solidFill>
              <a:srgbClr val="003882"/>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ndParaRPr>
          </a:p>
        </p:txBody>
      </p:sp>
      <p:sp>
        <p:nvSpPr>
          <p:cNvPr id="58" name="Inhaltsplatzhalter 2">
            <a:extLst>
              <a:ext uri="{FF2B5EF4-FFF2-40B4-BE49-F238E27FC236}">
                <a16:creationId xmlns:a16="http://schemas.microsoft.com/office/drawing/2014/main" id="{49AF94ED-40A3-FCA2-F913-2AC3D1ADBF25}"/>
              </a:ext>
            </a:extLst>
          </p:cNvPr>
          <p:cNvSpPr txBox="1">
            <a:spLocks/>
          </p:cNvSpPr>
          <p:nvPr/>
        </p:nvSpPr>
        <p:spPr>
          <a:xfrm>
            <a:off x="5578486" y="1591843"/>
            <a:ext cx="1669681" cy="583887"/>
          </a:xfrm>
          <a:prstGeom prst="rect">
            <a:avLst/>
          </a:prstGeom>
        </p:spPr>
        <p:txBody>
          <a:bodyPr vert="horz" lIns="72000" tIns="72000" rIns="72000" bIns="72000" rtlCol="0">
            <a:noAutofit/>
          </a:bodyPr>
          <a:lstStyle>
            <a:lvl1pPr marL="0" indent="0" algn="l" defTabSz="703402" rtl="0" eaLnBrk="1" fontAlgn="base" hangingPunct="1">
              <a:spcBef>
                <a:spcPct val="20000"/>
              </a:spcBef>
              <a:spcAft>
                <a:spcPct val="0"/>
              </a:spcAft>
              <a:buClr>
                <a:schemeClr val="accent2"/>
              </a:buClr>
              <a:buFont typeface="Wingdings" panose="05000000000000000000" pitchFamily="2" charset="2"/>
              <a:buNone/>
              <a:defRPr sz="1400">
                <a:solidFill>
                  <a:schemeClr val="tx1"/>
                </a:solidFill>
                <a:latin typeface="+mn-lt"/>
                <a:ea typeface="+mn-ea"/>
                <a:cs typeface="+mn-cs"/>
              </a:defRPr>
            </a:lvl1pPr>
            <a:lvl2pPr marL="35877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2pPr>
            <a:lvl3pPr marL="625475" indent="-8572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3pPr>
            <a:lvl4pPr marL="898525" indent="-88900"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4pPr>
            <a:lvl5pPr marL="1076325" indent="-92075" algn="l" defTabSz="703402" rtl="0" eaLnBrk="1" fontAlgn="base" hangingPunct="1">
              <a:spcBef>
                <a:spcPct val="20000"/>
              </a:spcBef>
              <a:spcAft>
                <a:spcPct val="0"/>
              </a:spcAft>
              <a:buClr>
                <a:srgbClr val="F7931D"/>
              </a:buClr>
              <a:buSzPct val="90000"/>
              <a:buFont typeface="Arial" panose="020B0604020202020204" pitchFamily="34" charset="0"/>
              <a:buChar char="-"/>
              <a:defRPr sz="1400">
                <a:solidFill>
                  <a:schemeClr val="tx1"/>
                </a:solidFill>
                <a:latin typeface="+mn-lt"/>
              </a:defRPr>
            </a:lvl5pPr>
            <a:lvl6pPr marL="2075036" indent="-164127" algn="l" defTabSz="703402" rtl="0" eaLnBrk="1" fontAlgn="base" hangingPunct="1">
              <a:spcBef>
                <a:spcPct val="20000"/>
              </a:spcBef>
              <a:spcAft>
                <a:spcPct val="0"/>
              </a:spcAft>
              <a:buSzPct val="100000"/>
              <a:buChar char="•"/>
              <a:defRPr sz="1477">
                <a:solidFill>
                  <a:schemeClr val="tx1"/>
                </a:solidFill>
                <a:latin typeface="+mn-lt"/>
              </a:defRPr>
            </a:lvl6pPr>
            <a:lvl7pPr marL="2497078" indent="-164127" algn="l" defTabSz="703402" rtl="0" eaLnBrk="1" fontAlgn="base" hangingPunct="1">
              <a:spcBef>
                <a:spcPct val="20000"/>
              </a:spcBef>
              <a:spcAft>
                <a:spcPct val="0"/>
              </a:spcAft>
              <a:buSzPct val="100000"/>
              <a:buChar char="•"/>
              <a:defRPr sz="1477">
                <a:solidFill>
                  <a:schemeClr val="tx1"/>
                </a:solidFill>
                <a:latin typeface="+mn-lt"/>
              </a:defRPr>
            </a:lvl7pPr>
            <a:lvl8pPr marL="2919119" indent="-164127" algn="l" defTabSz="703402" rtl="0" eaLnBrk="1" fontAlgn="base" hangingPunct="1">
              <a:spcBef>
                <a:spcPct val="20000"/>
              </a:spcBef>
              <a:spcAft>
                <a:spcPct val="0"/>
              </a:spcAft>
              <a:buSzPct val="100000"/>
              <a:buChar char="•"/>
              <a:defRPr sz="1477">
                <a:solidFill>
                  <a:schemeClr val="tx1"/>
                </a:solidFill>
                <a:latin typeface="+mn-lt"/>
              </a:defRPr>
            </a:lvl8pPr>
            <a:lvl9pPr marL="3341160" indent="-164127" algn="l" defTabSz="703402" rtl="0" eaLnBrk="1" fontAlgn="base" hangingPunct="1">
              <a:spcBef>
                <a:spcPct val="20000"/>
              </a:spcBef>
              <a:spcAft>
                <a:spcPct val="0"/>
              </a:spcAft>
              <a:buSzPct val="100000"/>
              <a:buChar char="•"/>
              <a:defRPr sz="1477">
                <a:solidFill>
                  <a:schemeClr val="tx1"/>
                </a:solidFill>
                <a:latin typeface="+mn-lt"/>
              </a:defRPr>
            </a:lvl9pPr>
          </a:lstStyle>
          <a:p>
            <a:pPr algn="ctr"/>
            <a:r>
              <a:rPr lang="en-GB" b="1" kern="0" dirty="0">
                <a:solidFill>
                  <a:schemeClr val="bg1"/>
                </a:solidFill>
              </a:rPr>
              <a:t>Influence</a:t>
            </a:r>
          </a:p>
        </p:txBody>
      </p:sp>
      <p:grpSp>
        <p:nvGrpSpPr>
          <p:cNvPr id="42" name="Gruppieren 41">
            <a:extLst>
              <a:ext uri="{FF2B5EF4-FFF2-40B4-BE49-F238E27FC236}">
                <a16:creationId xmlns:a16="http://schemas.microsoft.com/office/drawing/2014/main" id="{C2556ED1-BDE3-6120-3133-5BC8B44ADB6F}"/>
              </a:ext>
            </a:extLst>
          </p:cNvPr>
          <p:cNvGrpSpPr/>
          <p:nvPr/>
        </p:nvGrpSpPr>
        <p:grpSpPr>
          <a:xfrm>
            <a:off x="5319374" y="2067143"/>
            <a:ext cx="1330531" cy="648122"/>
            <a:chOff x="4709888" y="2621171"/>
            <a:chExt cx="1330531" cy="648122"/>
          </a:xfrm>
        </p:grpSpPr>
        <p:sp>
          <p:nvSpPr>
            <p:cNvPr id="43" name="object 13">
              <a:extLst>
                <a:ext uri="{FF2B5EF4-FFF2-40B4-BE49-F238E27FC236}">
                  <a16:creationId xmlns:a16="http://schemas.microsoft.com/office/drawing/2014/main" id="{72093EB5-79DD-DE22-0623-BAD1297036AB}"/>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4" name="object 14">
              <a:extLst>
                <a:ext uri="{FF2B5EF4-FFF2-40B4-BE49-F238E27FC236}">
                  <a16:creationId xmlns:a16="http://schemas.microsoft.com/office/drawing/2014/main" id="{45DECAE5-37CF-50BF-058F-4502A7B34FFD}"/>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Too much on </a:t>
              </a:r>
            </a:p>
            <a:p>
              <a:pPr marL="12700" algn="ctr">
                <a:lnSpc>
                  <a:spcPct val="100000"/>
                </a:lnSpc>
                <a:spcBef>
                  <a:spcPts val="100"/>
                </a:spcBef>
              </a:pPr>
              <a:r>
                <a:rPr lang="en-GB" sz="1200" dirty="0">
                  <a:cs typeface="HelveticaNeueLTStd-Hv"/>
                </a:rPr>
                <a:t>my plate</a:t>
              </a:r>
            </a:p>
          </p:txBody>
        </p:sp>
      </p:grpSp>
      <p:grpSp>
        <p:nvGrpSpPr>
          <p:cNvPr id="36" name="Gruppieren 35">
            <a:extLst>
              <a:ext uri="{FF2B5EF4-FFF2-40B4-BE49-F238E27FC236}">
                <a16:creationId xmlns:a16="http://schemas.microsoft.com/office/drawing/2014/main" id="{2905A179-F484-4C62-85EB-9C8B2E67158A}"/>
              </a:ext>
            </a:extLst>
          </p:cNvPr>
          <p:cNvGrpSpPr/>
          <p:nvPr/>
        </p:nvGrpSpPr>
        <p:grpSpPr>
          <a:xfrm>
            <a:off x="5040275" y="2897811"/>
            <a:ext cx="1330531" cy="648122"/>
            <a:chOff x="4709888" y="2621171"/>
            <a:chExt cx="1330531" cy="648122"/>
          </a:xfrm>
        </p:grpSpPr>
        <p:sp>
          <p:nvSpPr>
            <p:cNvPr id="37" name="object 13">
              <a:extLst>
                <a:ext uri="{FF2B5EF4-FFF2-40B4-BE49-F238E27FC236}">
                  <a16:creationId xmlns:a16="http://schemas.microsoft.com/office/drawing/2014/main" id="{E35F0923-30CB-A877-3BFC-62B184796793}"/>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38" name="object 14">
              <a:extLst>
                <a:ext uri="{FF2B5EF4-FFF2-40B4-BE49-F238E27FC236}">
                  <a16:creationId xmlns:a16="http://schemas.microsoft.com/office/drawing/2014/main" id="{60B69578-A7DC-B395-5899-0DE30DD11753}"/>
                </a:ext>
              </a:extLst>
            </p:cNvPr>
            <p:cNvSpPr txBox="1"/>
            <p:nvPr/>
          </p:nvSpPr>
          <p:spPr>
            <a:xfrm>
              <a:off x="4709888" y="2659278"/>
              <a:ext cx="1330531" cy="19749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a:cs typeface="HelveticaNeueLTStd-Hv"/>
                </a:rPr>
                <a:t>Tired</a:t>
              </a:r>
            </a:p>
          </p:txBody>
        </p:sp>
      </p:grpSp>
      <p:grpSp>
        <p:nvGrpSpPr>
          <p:cNvPr id="39" name="Gruppieren 38">
            <a:extLst>
              <a:ext uri="{FF2B5EF4-FFF2-40B4-BE49-F238E27FC236}">
                <a16:creationId xmlns:a16="http://schemas.microsoft.com/office/drawing/2014/main" id="{E8D7F53D-DA69-F855-DF76-21FCDD105358}"/>
              </a:ext>
            </a:extLst>
          </p:cNvPr>
          <p:cNvGrpSpPr/>
          <p:nvPr/>
        </p:nvGrpSpPr>
        <p:grpSpPr>
          <a:xfrm>
            <a:off x="6493954" y="2362551"/>
            <a:ext cx="1330531" cy="648122"/>
            <a:chOff x="4709888" y="2621171"/>
            <a:chExt cx="1330531" cy="648122"/>
          </a:xfrm>
        </p:grpSpPr>
        <p:sp>
          <p:nvSpPr>
            <p:cNvPr id="40" name="object 13">
              <a:extLst>
                <a:ext uri="{FF2B5EF4-FFF2-40B4-BE49-F238E27FC236}">
                  <a16:creationId xmlns:a16="http://schemas.microsoft.com/office/drawing/2014/main" id="{774B5568-7F96-7E9F-0A4A-792A436D9200}"/>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41" name="object 14">
              <a:extLst>
                <a:ext uri="{FF2B5EF4-FFF2-40B4-BE49-F238E27FC236}">
                  <a16:creationId xmlns:a16="http://schemas.microsoft.com/office/drawing/2014/main" id="{DB2A6498-1D92-3CA9-D7EE-31D37CD89A5E}"/>
                </a:ext>
              </a:extLst>
            </p:cNvPr>
            <p:cNvSpPr txBox="1"/>
            <p:nvPr/>
          </p:nvSpPr>
          <p:spPr>
            <a:xfrm>
              <a:off x="4709888" y="2659278"/>
              <a:ext cx="1330531" cy="39498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No progress </a:t>
              </a:r>
            </a:p>
            <a:p>
              <a:pPr marL="12700" algn="ctr">
                <a:lnSpc>
                  <a:spcPct val="100000"/>
                </a:lnSpc>
                <a:spcBef>
                  <a:spcPts val="100"/>
                </a:spcBef>
              </a:pPr>
              <a:r>
                <a:rPr lang="en-GB" sz="1200" dirty="0">
                  <a:cs typeface="HelveticaNeueLTStd-Hv"/>
                </a:rPr>
                <a:t>visible</a:t>
              </a:r>
            </a:p>
          </p:txBody>
        </p:sp>
      </p:grpSp>
      <p:grpSp>
        <p:nvGrpSpPr>
          <p:cNvPr id="54" name="Gruppieren 53">
            <a:extLst>
              <a:ext uri="{FF2B5EF4-FFF2-40B4-BE49-F238E27FC236}">
                <a16:creationId xmlns:a16="http://schemas.microsoft.com/office/drawing/2014/main" id="{FA245CD6-89EF-CDC1-485B-A732CDADCE55}"/>
              </a:ext>
            </a:extLst>
          </p:cNvPr>
          <p:cNvGrpSpPr/>
          <p:nvPr/>
        </p:nvGrpSpPr>
        <p:grpSpPr>
          <a:xfrm>
            <a:off x="6131013" y="3574154"/>
            <a:ext cx="1330531" cy="648122"/>
            <a:chOff x="4709888" y="2621171"/>
            <a:chExt cx="1330531" cy="648122"/>
          </a:xfrm>
        </p:grpSpPr>
        <p:sp>
          <p:nvSpPr>
            <p:cNvPr id="55" name="object 13">
              <a:extLst>
                <a:ext uri="{FF2B5EF4-FFF2-40B4-BE49-F238E27FC236}">
                  <a16:creationId xmlns:a16="http://schemas.microsoft.com/office/drawing/2014/main" id="{550A8790-B0C3-BE30-02C1-008F8904EC1E}"/>
                </a:ext>
              </a:extLst>
            </p:cNvPr>
            <p:cNvSpPr/>
            <p:nvPr/>
          </p:nvSpPr>
          <p:spPr>
            <a:xfrm>
              <a:off x="4709902" y="2621171"/>
              <a:ext cx="1330506" cy="648122"/>
            </a:xfrm>
            <a:custGeom>
              <a:avLst/>
              <a:gdLst/>
              <a:ahLst/>
              <a:cxnLst/>
              <a:rect l="l" t="t" r="r" b="b"/>
              <a:pathLst>
                <a:path w="694689" h="386079">
                  <a:moveTo>
                    <a:pt x="0" y="385927"/>
                  </a:moveTo>
                  <a:lnTo>
                    <a:pt x="694372" y="385927"/>
                  </a:lnTo>
                  <a:lnTo>
                    <a:pt x="694372" y="0"/>
                  </a:lnTo>
                  <a:lnTo>
                    <a:pt x="0" y="0"/>
                  </a:lnTo>
                  <a:lnTo>
                    <a:pt x="0" y="385927"/>
                  </a:lnTo>
                  <a:close/>
                </a:path>
              </a:pathLst>
            </a:custGeom>
            <a:solidFill>
              <a:schemeClr val="bg1">
                <a:lumMod val="85000"/>
              </a:schemeClr>
            </a:solidFill>
          </p:spPr>
          <p:txBody>
            <a:bodyPr wrap="square" lIns="0" tIns="0" rIns="0" bIns="0" rtlCol="0"/>
            <a:lstStyle/>
            <a:p>
              <a:pPr algn="ctr"/>
              <a:endParaRPr lang="en-GB" sz="1200"/>
            </a:p>
          </p:txBody>
        </p:sp>
        <p:sp>
          <p:nvSpPr>
            <p:cNvPr id="56" name="object 14">
              <a:extLst>
                <a:ext uri="{FF2B5EF4-FFF2-40B4-BE49-F238E27FC236}">
                  <a16:creationId xmlns:a16="http://schemas.microsoft.com/office/drawing/2014/main" id="{7D94A69B-439F-E527-E19B-7FA098313E1D}"/>
                </a:ext>
              </a:extLst>
            </p:cNvPr>
            <p:cNvSpPr txBox="1"/>
            <p:nvPr/>
          </p:nvSpPr>
          <p:spPr>
            <a:xfrm>
              <a:off x="4709888" y="2659278"/>
              <a:ext cx="1330531" cy="197490"/>
            </a:xfrm>
            <a:prstGeom prst="rect">
              <a:avLst/>
            </a:prstGeom>
            <a:solidFill>
              <a:schemeClr val="bg1">
                <a:lumMod val="85000"/>
              </a:schemeClr>
            </a:solidFill>
          </p:spPr>
          <p:txBody>
            <a:bodyPr vert="horz" wrap="square" lIns="0" tIns="12700" rIns="0" bIns="0" rtlCol="0">
              <a:spAutoFit/>
            </a:bodyPr>
            <a:lstStyle/>
            <a:p>
              <a:pPr marL="12700" algn="ctr">
                <a:lnSpc>
                  <a:spcPct val="100000"/>
                </a:lnSpc>
                <a:spcBef>
                  <a:spcPts val="100"/>
                </a:spcBef>
              </a:pPr>
              <a:r>
                <a:rPr lang="en-GB" sz="1200" dirty="0">
                  <a:cs typeface="HelveticaNeueLTStd-Hv"/>
                </a:rPr>
                <a:t>I’m stuck</a:t>
              </a:r>
            </a:p>
          </p:txBody>
        </p:sp>
      </p:grpSp>
    </p:spTree>
    <p:extLst>
      <p:ext uri="{BB962C8B-B14F-4D97-AF65-F5344CB8AC3E}">
        <p14:creationId xmlns:p14="http://schemas.microsoft.com/office/powerpoint/2010/main" val="2185370660"/>
      </p:ext>
    </p:extLst>
  </p:cSld>
  <p:clrMapOvr>
    <a:masterClrMapping/>
  </p:clrMapOvr>
</p:sld>
</file>

<file path=ppt/theme/theme1.xml><?xml version="1.0" encoding="utf-8"?>
<a:theme xmlns:a="http://schemas.openxmlformats.org/drawingml/2006/main" name="Office-theme">
  <a:themeElements>
    <a:clrScheme name="">
      <a:dk1>
        <a:srgbClr val="000000"/>
      </a:dk1>
      <a:lt1>
        <a:srgbClr val="FFFFFF"/>
      </a:lt1>
      <a:dk2>
        <a:srgbClr val="1E1E1C"/>
      </a:dk2>
      <a:lt2>
        <a:srgbClr val="0F3C74"/>
      </a:lt2>
      <a:accent1>
        <a:srgbClr val="0F3C74"/>
      </a:accent1>
      <a:accent2>
        <a:srgbClr val="D8222C"/>
      </a:accent2>
      <a:accent3>
        <a:srgbClr val="3EAF79"/>
      </a:accent3>
      <a:accent4>
        <a:srgbClr val="FFC000"/>
      </a:accent4>
      <a:accent5>
        <a:srgbClr val="0F3C74"/>
      </a:accent5>
      <a:accent6>
        <a:srgbClr val="3EAF79"/>
      </a:accent6>
      <a:hlink>
        <a:srgbClr val="0F3C74"/>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1105</Words>
  <Application>Microsoft Macintosh PowerPoint</Application>
  <PresentationFormat>Bildschirmpräsentation (16:10)</PresentationFormat>
  <Paragraphs>134</Paragraphs>
  <Slides>17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Arial</vt:lpstr>
      <vt:lpstr>Calibri</vt:lpstr>
      <vt:lpstr>HelveticaNeueLTStd</vt:lpstr>
      <vt:lpstr>HelveticaNeueLTStd-Lt</vt:lpstr>
      <vt:lpstr>Symbol</vt:lpstr>
      <vt:lpstr>Wingdings</vt:lpstr>
      <vt:lpstr>Office-theme</vt:lpstr>
      <vt:lpstr>Mentoring Workshop 5 for Mentors</vt:lpstr>
      <vt:lpstr>Agenda</vt:lpstr>
      <vt:lpstr>Opening Question</vt:lpstr>
      <vt:lpstr>VUCA</vt:lpstr>
      <vt:lpstr>Effectuation Logic</vt:lpstr>
      <vt:lpstr>Circles of Influence</vt:lpstr>
      <vt:lpstr>Controlling the Controllables (Covey) – step-by-step</vt:lpstr>
      <vt:lpstr>Example – Step 1</vt:lpstr>
      <vt:lpstr>Example – Step 2</vt:lpstr>
      <vt:lpstr>Example – Step 3</vt:lpstr>
      <vt:lpstr>Action Planning</vt:lpstr>
      <vt:lpstr>Effectuation Principles</vt:lpstr>
      <vt:lpstr>Crazy Quilt</vt:lpstr>
      <vt:lpstr>Breakout Session</vt:lpstr>
      <vt:lpstr>Q&amp;A</vt:lpstr>
      <vt:lpstr>References and Suggested Reading  Covey, S. R. et al. (2020) The 7 habits of highly effective people : powerful lessons in personal change. Revised and updated. 30th anniversary edition. New York: Simon &amp; Schuster.  Sarasvathy, S. D. (2008) Effectuation : elements of entrepreneurial expertise. Cheltenham, Glos, UK: Edward Elgar (New horizons in entrepreneurship).   Links: https://www.vuca-world.org  https://effectuation.org/the-five-principles-of-effectuation </vt:lpstr>
      <vt:lpstr> More information: YES! Thinking Space  https://youngentrepreneurssucceed.com/thinking-space/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 Office-bruker</dc:creator>
  <cp:lastModifiedBy>Jörg Schoolmann</cp:lastModifiedBy>
  <cp:revision>187</cp:revision>
  <dcterms:created xsi:type="dcterms:W3CDTF">2017-09-27T10:52:39Z</dcterms:created>
  <dcterms:modified xsi:type="dcterms:W3CDTF">2022-11-04T15:03:30Z</dcterms:modified>
</cp:coreProperties>
</file>