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5" r:id="rId3"/>
    <p:sldId id="287" r:id="rId4"/>
    <p:sldId id="286" r:id="rId5"/>
    <p:sldId id="338" r:id="rId6"/>
    <p:sldId id="339" r:id="rId7"/>
    <p:sldId id="340" r:id="rId8"/>
    <p:sldId id="346" r:id="rId9"/>
    <p:sldId id="341" r:id="rId10"/>
    <p:sldId id="342" r:id="rId11"/>
    <p:sldId id="343" r:id="rId12"/>
    <p:sldId id="335" r:id="rId13"/>
    <p:sldId id="337" r:id="rId14"/>
    <p:sldId id="315" r:id="rId15"/>
  </p:sldIdLst>
  <p:sldSz cx="9144000" cy="5715000" type="screen16x10"/>
  <p:notesSz cx="6858000" cy="9144000"/>
  <p:defaultTextStyle>
    <a:defPPr>
      <a:defRPr lang="en-US"/>
    </a:defPPr>
    <a:lvl1pPr marL="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2" userDrawn="1">
          <p15:clr>
            <a:srgbClr val="A4A3A4"/>
          </p15:clr>
        </p15:guide>
        <p15:guide id="2" orient="horz" pos="1777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userDrawn="1">
          <p15:clr>
            <a:srgbClr val="A4A3A4"/>
          </p15:clr>
        </p15:guide>
        <p15:guide id="5" orient="horz" pos="6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3"/>
    <a:srgbClr val="C1E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3" autoAdjust="0"/>
    <p:restoredTop sz="96327" autoAdjust="0"/>
  </p:normalViewPr>
  <p:slideViewPr>
    <p:cSldViewPr snapToGrid="0">
      <p:cViewPr varScale="1">
        <p:scale>
          <a:sx n="143" d="100"/>
          <a:sy n="143" d="100"/>
        </p:scale>
        <p:origin x="1200" y="184"/>
      </p:cViewPr>
      <p:guideLst>
        <p:guide orient="horz" pos="462"/>
        <p:guide orient="horz" pos="1777"/>
        <p:guide pos="2880"/>
        <p:guide/>
        <p:guide orient="horz" pos="6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02.12.2022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00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1502207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472739" y="2150884"/>
            <a:ext cx="6875468" cy="897703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342849" indent="0">
              <a:buNone/>
              <a:defRPr b="1">
                <a:solidFill>
                  <a:schemeClr val="bg1"/>
                </a:solidFill>
              </a:defRPr>
            </a:lvl2pPr>
            <a:lvl3pPr marL="685697" indent="0">
              <a:buNone/>
              <a:defRPr b="1">
                <a:solidFill>
                  <a:schemeClr val="bg1"/>
                </a:solidFill>
              </a:defRPr>
            </a:lvl3pPr>
            <a:lvl4pPr marL="1028546" indent="0">
              <a:buNone/>
              <a:defRPr b="1">
                <a:solidFill>
                  <a:schemeClr val="bg1"/>
                </a:solidFill>
              </a:defRPr>
            </a:lvl4pPr>
            <a:lvl5pPr marL="1371395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8" y="197365"/>
            <a:ext cx="7065067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0">
            <a:extLst>
              <a:ext uri="{FF2B5EF4-FFF2-40B4-BE49-F238E27FC236}">
                <a16:creationId xmlns:a16="http://schemas.microsoft.com/office/drawing/2014/main" id="{0F8BDAFC-755E-4E2D-AC61-91ECABB7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8"/>
            <a:ext cx="7777163" cy="4200260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hoto backgroun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02.12.2022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9" y="197365"/>
            <a:ext cx="7079090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C1F68F32-D6C9-4BE0-A3C6-D5D3F2C9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3755643" cy="4200261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4705201" y="937948"/>
            <a:ext cx="3755231" cy="42002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161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5"/>
            <a:ext cx="8520600" cy="2280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89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/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706" y="479768"/>
            <a:ext cx="8199207" cy="40395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706" y="1103441"/>
            <a:ext cx="8199207" cy="40136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  <p:sldLayoutId id="2147483672" r:id="rId19"/>
    <p:sldLayoutId id="2147483673" r:id="rId20"/>
    <p:sldLayoutId id="2147483674" r:id="rId21"/>
  </p:sldLayoutIdLst>
  <p:hf sldNum="0" hdr="0" ftr="0"/>
  <p:txStyles>
    <p:titleStyle>
      <a:lvl1pPr algn="l" defTabSz="685697" rtl="0" eaLnBrk="1" latinLnBrk="0" hangingPunct="1">
        <a:lnSpc>
          <a:spcPct val="100000"/>
        </a:lnSpc>
        <a:spcBef>
          <a:spcPct val="0"/>
        </a:spcBef>
        <a:buNone/>
        <a:defRPr sz="2625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24" indent="-171424" algn="l" defTabSz="685697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1pPr>
      <a:lvl2pPr marL="514273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857121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1199970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4pPr>
      <a:lvl5pPr marL="1542819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5pPr>
      <a:lvl6pPr marL="1885667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6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4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3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7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6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4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3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1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ffectuation.org/the-five-principles-of-effectuation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472621" y="2448535"/>
            <a:ext cx="8278149" cy="923450"/>
          </a:xfrm>
        </p:spPr>
        <p:txBody>
          <a:bodyPr/>
          <a:lstStyle/>
          <a:p>
            <a:r>
              <a:rPr lang="en-GB" dirty="0"/>
              <a:t>Mentoring</a:t>
            </a:r>
            <a:br>
              <a:rPr lang="en-GB" dirty="0"/>
            </a:br>
            <a:r>
              <a:rPr lang="en-GB" b="0" dirty="0">
                <a:solidFill>
                  <a:srgbClr val="C00000"/>
                </a:solidFill>
              </a:rPr>
              <a:t>Workshop 4 for Mentors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7177082" y="4983916"/>
            <a:ext cx="1494831" cy="265457"/>
          </a:xfrm>
        </p:spPr>
        <p:txBody>
          <a:bodyPr/>
          <a:lstStyle/>
          <a:p>
            <a:r>
              <a:rPr lang="nb-NO" dirty="0"/>
              <a:t>27.05.2022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472621" y="5076227"/>
            <a:ext cx="2409748" cy="173147"/>
          </a:xfrm>
        </p:spPr>
        <p:txBody>
          <a:bodyPr/>
          <a:lstStyle/>
          <a:p>
            <a:r>
              <a:rPr lang="en-GB" dirty="0"/>
              <a:t>Effectuation</a:t>
            </a:r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Qrazy</a:t>
            </a:r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 Quilt: </a:t>
            </a:r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Example</a:t>
            </a:r>
            <a:endParaRPr lang="de-DE" sz="11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0F93E6D-21D6-48AB-7884-49DBDC672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39104"/>
              </p:ext>
            </p:extLst>
          </p:nvPr>
        </p:nvGraphicFramePr>
        <p:xfrm>
          <a:off x="683419" y="1057275"/>
          <a:ext cx="8279959" cy="364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714">
                  <a:extLst>
                    <a:ext uri="{9D8B030D-6E8A-4147-A177-3AD203B41FA5}">
                      <a16:colId xmlns:a16="http://schemas.microsoft.com/office/drawing/2014/main" val="1162669221"/>
                    </a:ext>
                  </a:extLst>
                </a:gridCol>
                <a:gridCol w="1433689">
                  <a:extLst>
                    <a:ext uri="{9D8B030D-6E8A-4147-A177-3AD203B41FA5}">
                      <a16:colId xmlns:a16="http://schemas.microsoft.com/office/drawing/2014/main" val="2108020920"/>
                    </a:ext>
                  </a:extLst>
                </a:gridCol>
                <a:gridCol w="4515556">
                  <a:extLst>
                    <a:ext uri="{9D8B030D-6E8A-4147-A177-3AD203B41FA5}">
                      <a16:colId xmlns:a16="http://schemas.microsoft.com/office/drawing/2014/main" val="3168354005"/>
                    </a:ext>
                  </a:extLst>
                </a:gridCol>
              </a:tblGrid>
              <a:tr h="64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600" noProof="0">
                          <a:solidFill>
                            <a:schemeClr val="bg1"/>
                          </a:solidFill>
                          <a:effectLst/>
                        </a:rPr>
                        <a:t>Number of Interactions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6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rgbClr val="003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600" noProof="0">
                          <a:solidFill>
                            <a:schemeClr val="bg1"/>
                          </a:solidFill>
                          <a:effectLst/>
                        </a:rPr>
                        <a:t>Channel</a:t>
                      </a:r>
                      <a:endParaRPr lang="en-GB" sz="16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rgbClr val="0038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600" noProof="0">
                          <a:solidFill>
                            <a:schemeClr val="bg1"/>
                          </a:solidFill>
                          <a:effectLst/>
                        </a:rPr>
                        <a:t>Comment</a:t>
                      </a:r>
                      <a:endParaRPr lang="en-GB" sz="160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rgbClr val="003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88736"/>
                  </a:ext>
                </a:extLst>
              </a:tr>
              <a:tr h="1608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10 people who work in the marketing sector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linkedIn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Explore new possibilities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Explore how I can use this channel to generate awareness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Ask for feedback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Try to talk to them directly (explore how to make contact)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5510457"/>
                  </a:ext>
                </a:extLst>
              </a:tr>
              <a:tr h="58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5 former/potential customers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Email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Explore what they do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Ask: How can I help?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454277632"/>
                  </a:ext>
                </a:extLst>
              </a:tr>
              <a:tr h="77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5 former/potential customers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>
                          <a:effectLst/>
                        </a:rPr>
                        <a:t>Call</a:t>
                      </a:r>
                      <a:endParaRPr lang="en-GB" sz="14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 dirty="0">
                          <a:effectLst/>
                        </a:rPr>
                        <a:t>Explore what they do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noProof="0" dirty="0">
                          <a:effectLst/>
                        </a:rPr>
                        <a:t>Ask: How can I help?</a:t>
                      </a:r>
                      <a:endParaRPr lang="en-GB" sz="1400" noProof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72059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05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Affordable</a:t>
            </a:r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 Loss</a:t>
            </a:r>
            <a:endParaRPr lang="de-DE" sz="1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400" dirty="0">
                <a:effectLst/>
                <a:latin typeface="HelveticaNeueLTStd"/>
              </a:rPr>
              <a:t>Can I afford (financially) what I have to invest into this idea? 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effectLst/>
                <a:latin typeface="HelveticaNeueLTStd"/>
              </a:rPr>
              <a:t>Am I aware of the possible negative impact that a </a:t>
            </a:r>
            <a:r>
              <a:rPr lang="en-GB" sz="1400" dirty="0">
                <a:latin typeface="HelveticaNeueLTStd"/>
              </a:rPr>
              <a:t>failure</a:t>
            </a:r>
            <a:r>
              <a:rPr lang="en-GB" sz="1400" dirty="0">
                <a:effectLst/>
                <a:latin typeface="HelveticaNeueLTStd"/>
              </a:rPr>
              <a:t> would have on my current business reputation and operation?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effectLst/>
                <a:latin typeface="HelveticaNeueLTStd"/>
              </a:rPr>
              <a:t>How much time of my life am I willing to invest to make this idea work?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effectLst/>
                <a:latin typeface="HelveticaNeueLTStd"/>
              </a:rPr>
              <a:t>How can I reduce the potential risk I am taking and still move forward?</a:t>
            </a:r>
          </a:p>
          <a:p>
            <a:pPr>
              <a:lnSpc>
                <a:spcPct val="150000"/>
              </a:lnSpc>
            </a:pPr>
            <a:endParaRPr lang="en-GB" sz="1400" dirty="0">
              <a:effectLst/>
              <a:latin typeface="HelveticaNeueLTStd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TIP: </a:t>
            </a:r>
            <a:r>
              <a:rPr lang="en-GB" sz="1400" dirty="0">
                <a:effectLst/>
                <a:latin typeface="HelveticaNeueLTStd"/>
              </a:rPr>
              <a:t>Speed before precision! </a:t>
            </a:r>
          </a:p>
          <a:p>
            <a:r>
              <a:rPr lang="en-GB" sz="1400" dirty="0">
                <a:effectLst/>
                <a:latin typeface="HelveticaNeueLTStd"/>
              </a:rPr>
              <a:t>A breakdown of expected income, accounts receivable versus current expenses (business and personal) for the next 3-6 months is sufficient. </a:t>
            </a:r>
          </a:p>
          <a:p>
            <a:r>
              <a:rPr lang="en-GB" sz="1400" dirty="0">
                <a:effectLst/>
                <a:latin typeface="HelveticaNeueLTStd"/>
              </a:rPr>
              <a:t>Result: financial runway - it is clear how much money is available for the next 3-6 months for the project. </a:t>
            </a:r>
          </a:p>
          <a:p>
            <a:r>
              <a:rPr lang="en-GB" sz="1400" dirty="0">
                <a:effectLst/>
                <a:latin typeface="HelveticaNeueLTStd"/>
              </a:rPr>
              <a:t>If there is not enough money available, the question is: What can I do </a:t>
            </a:r>
            <a:r>
              <a:rPr lang="en-GB" sz="1400" b="1" dirty="0">
                <a:effectLst/>
                <a:latin typeface="HelveticaNeueLTStd"/>
              </a:rPr>
              <a:t>now</a:t>
            </a:r>
            <a:r>
              <a:rPr lang="en-GB" sz="1400" dirty="0">
                <a:effectLst/>
                <a:latin typeface="HelveticaNeueLTStd"/>
              </a:rPr>
              <a:t> to </a:t>
            </a:r>
            <a:r>
              <a:rPr lang="en-GB" sz="1400" b="1" dirty="0">
                <a:effectLst/>
                <a:latin typeface="HelveticaNeueLTStd"/>
              </a:rPr>
              <a:t>earn</a:t>
            </a:r>
            <a:r>
              <a:rPr lang="en-GB" sz="1400" dirty="0">
                <a:effectLst/>
                <a:latin typeface="HelveticaNeueLTStd"/>
              </a:rPr>
              <a:t> money?</a:t>
            </a:r>
          </a:p>
        </p:txBody>
      </p:sp>
    </p:spTree>
    <p:extLst>
      <p:ext uri="{BB962C8B-B14F-4D97-AF65-F5344CB8AC3E}">
        <p14:creationId xmlns:p14="http://schemas.microsoft.com/office/powerpoint/2010/main" val="281712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  <a:endParaRPr lang="en-GB" b="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9" y="1311354"/>
            <a:ext cx="781009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cap="all" dirty="0"/>
              <a:t>Questions, Suggestions, Comments?</a:t>
            </a:r>
          </a:p>
        </p:txBody>
      </p:sp>
    </p:spTree>
    <p:extLst>
      <p:ext uri="{BB962C8B-B14F-4D97-AF65-F5344CB8AC3E}">
        <p14:creationId xmlns:p14="http://schemas.microsoft.com/office/powerpoint/2010/main" val="413317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44113-DCFB-4158-4B45-28EE329F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20" y="868368"/>
            <a:ext cx="7886700" cy="3535583"/>
          </a:xfrm>
        </p:spPr>
        <p:txBody>
          <a:bodyPr/>
          <a:lstStyle/>
          <a:p>
            <a:r>
              <a:rPr lang="de-DE" dirty="0"/>
              <a:t>References and </a:t>
            </a:r>
            <a:r>
              <a:rPr lang="de-DE" dirty="0" err="1"/>
              <a:t>Suggested</a:t>
            </a:r>
            <a:r>
              <a:rPr lang="de-DE" dirty="0"/>
              <a:t> Reading</a:t>
            </a:r>
            <a:br>
              <a:rPr lang="de-DE" dirty="0"/>
            </a:br>
            <a:br>
              <a:rPr lang="de-DE" sz="1400" b="0" dirty="0"/>
            </a:br>
            <a:r>
              <a:rPr lang="de-DE" sz="1400" b="0" dirty="0" err="1"/>
              <a:t>Sarasvathy</a:t>
            </a:r>
            <a:r>
              <a:rPr lang="de-DE" sz="1400" b="0" dirty="0"/>
              <a:t>, S. D. (2001) ‘</a:t>
            </a:r>
            <a:r>
              <a:rPr lang="de-DE" sz="1400" b="0" dirty="0" err="1"/>
              <a:t>Causation</a:t>
            </a:r>
            <a:r>
              <a:rPr lang="de-DE" sz="1400" b="0" dirty="0"/>
              <a:t> and </a:t>
            </a:r>
            <a:r>
              <a:rPr lang="de-DE" sz="1400" b="0" dirty="0" err="1"/>
              <a:t>Effectuation</a:t>
            </a:r>
            <a:r>
              <a:rPr lang="de-DE" sz="1400" b="0" dirty="0"/>
              <a:t>: </a:t>
            </a:r>
            <a:r>
              <a:rPr lang="de-DE" sz="1400" b="0" dirty="0" err="1"/>
              <a:t>toward</a:t>
            </a:r>
            <a:r>
              <a:rPr lang="de-DE" sz="1400" b="0" dirty="0"/>
              <a:t> a </a:t>
            </a:r>
            <a:r>
              <a:rPr lang="de-DE" sz="1400" b="0" dirty="0" err="1"/>
              <a:t>Theoretical</a:t>
            </a:r>
            <a:r>
              <a:rPr lang="de-DE" sz="1400" b="0" dirty="0"/>
              <a:t> Shift </a:t>
            </a:r>
            <a:r>
              <a:rPr lang="de-DE" sz="1400" b="0" dirty="0" err="1"/>
              <a:t>from</a:t>
            </a:r>
            <a:r>
              <a:rPr lang="de-DE" sz="1400" b="0" dirty="0"/>
              <a:t> </a:t>
            </a:r>
            <a:r>
              <a:rPr lang="de-DE" sz="1400" b="0" dirty="0" err="1"/>
              <a:t>Economic</a:t>
            </a:r>
            <a:r>
              <a:rPr lang="de-DE" sz="1400" b="0" dirty="0"/>
              <a:t> </a:t>
            </a:r>
            <a:r>
              <a:rPr lang="de-DE" sz="1400" b="0" dirty="0" err="1"/>
              <a:t>Inevitability</a:t>
            </a:r>
            <a:r>
              <a:rPr lang="de-DE" sz="1400" b="0" dirty="0"/>
              <a:t> </a:t>
            </a:r>
            <a:r>
              <a:rPr lang="de-DE" sz="1400" b="0" dirty="0" err="1"/>
              <a:t>to</a:t>
            </a:r>
            <a:r>
              <a:rPr lang="de-DE" sz="1400" b="0" dirty="0"/>
              <a:t> </a:t>
            </a:r>
            <a:r>
              <a:rPr lang="de-DE" sz="1400" b="0" dirty="0" err="1"/>
              <a:t>Entrepreneurial</a:t>
            </a:r>
            <a:r>
              <a:rPr lang="de-DE" sz="1400" b="0" dirty="0"/>
              <a:t> </a:t>
            </a:r>
            <a:r>
              <a:rPr lang="de-DE" sz="1400" b="0" dirty="0" err="1"/>
              <a:t>Contingency</a:t>
            </a:r>
            <a:r>
              <a:rPr lang="de-DE" sz="1400" b="0" dirty="0"/>
              <a:t>’, </a:t>
            </a:r>
            <a:r>
              <a:rPr lang="de-DE" sz="1400" b="0" i="1" dirty="0"/>
              <a:t>Academy </a:t>
            </a:r>
            <a:r>
              <a:rPr lang="de-DE" sz="1400" b="0" i="1" dirty="0" err="1"/>
              <a:t>of</a:t>
            </a:r>
            <a:r>
              <a:rPr lang="de-DE" sz="1400" b="0" i="1" dirty="0"/>
              <a:t> Management Review</a:t>
            </a:r>
            <a:r>
              <a:rPr lang="de-DE" sz="1400" b="0" dirty="0"/>
              <a:t>, 26(2), pp. 243–263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 err="1"/>
              <a:t>Sarasvathy</a:t>
            </a:r>
            <a:r>
              <a:rPr lang="de-DE" sz="1400" b="0" dirty="0"/>
              <a:t>, S. D. (2008) </a:t>
            </a:r>
            <a:r>
              <a:rPr lang="de-DE" sz="1400" b="0" i="1" dirty="0" err="1"/>
              <a:t>Effectuation</a:t>
            </a:r>
            <a:r>
              <a:rPr lang="de-DE" sz="1400" b="0" i="1" dirty="0"/>
              <a:t> : </a:t>
            </a:r>
            <a:r>
              <a:rPr lang="de-DE" sz="1400" b="0" i="1" dirty="0" err="1"/>
              <a:t>elements</a:t>
            </a:r>
            <a:r>
              <a:rPr lang="de-DE" sz="1400" b="0" i="1" dirty="0"/>
              <a:t> </a:t>
            </a:r>
            <a:r>
              <a:rPr lang="de-DE" sz="1400" b="0" i="1" dirty="0" err="1"/>
              <a:t>of</a:t>
            </a:r>
            <a:r>
              <a:rPr lang="de-DE" sz="1400" b="0" i="1" dirty="0"/>
              <a:t> </a:t>
            </a:r>
            <a:r>
              <a:rPr lang="de-DE" sz="1400" b="0" i="1" dirty="0" err="1"/>
              <a:t>entrepreneurial</a:t>
            </a:r>
            <a:r>
              <a:rPr lang="de-DE" sz="1400" b="0" i="1" dirty="0"/>
              <a:t> </a:t>
            </a:r>
            <a:r>
              <a:rPr lang="de-DE" sz="1400" b="0" i="1" dirty="0" err="1"/>
              <a:t>expertise</a:t>
            </a:r>
            <a:r>
              <a:rPr lang="de-DE" sz="1400" b="0" dirty="0"/>
              <a:t>. Cheltenham, Glos, UK: Edward Elgar (New </a:t>
            </a:r>
            <a:r>
              <a:rPr lang="de-DE" sz="1400" b="0" dirty="0" err="1"/>
              <a:t>horizons</a:t>
            </a:r>
            <a:r>
              <a:rPr lang="de-DE" sz="1400" b="0" dirty="0"/>
              <a:t> in </a:t>
            </a:r>
            <a:r>
              <a:rPr lang="de-DE" sz="1400" b="0" dirty="0" err="1"/>
              <a:t>entrepreneurship</a:t>
            </a:r>
            <a:r>
              <a:rPr lang="de-DE" sz="1400" b="0" dirty="0"/>
              <a:t>).</a:t>
            </a:r>
            <a:br>
              <a:rPr lang="de-DE" sz="1400" b="0" dirty="0"/>
            </a:b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Links:</a:t>
            </a:r>
            <a:br>
              <a:rPr lang="de-DE" sz="1400" b="0" dirty="0"/>
            </a:br>
            <a:r>
              <a:rPr lang="de-DE" sz="1400" b="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https://effectuation.org/the-five-principles-of-effectuation</a:t>
            </a:r>
            <a:br>
              <a:rPr lang="de-DE" sz="1400" b="0" dirty="0"/>
            </a:br>
            <a:br>
              <a:rPr lang="de-DE" sz="1400" b="0" dirty="0"/>
            </a:br>
            <a:br>
              <a:rPr lang="de-DE" sz="1400" b="0" dirty="0"/>
            </a:br>
            <a:br>
              <a:rPr lang="de-DE" sz="1400" dirty="0"/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2872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620" y="1919622"/>
            <a:ext cx="8299543" cy="147732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More information: YES! Thinking Space</a:t>
            </a:r>
            <a:br>
              <a:rPr lang="en-US" dirty="0"/>
            </a:br>
            <a:br>
              <a:rPr lang="en-US" sz="1500" dirty="0"/>
            </a:br>
            <a:r>
              <a:rPr lang="en-US" sz="1350" dirty="0"/>
              <a:t>https://</a:t>
            </a:r>
            <a:r>
              <a:rPr lang="en-US" sz="1350" dirty="0" err="1"/>
              <a:t>youngentrepreneurssucceed.com</a:t>
            </a:r>
            <a:r>
              <a:rPr lang="en-US" sz="1350" dirty="0"/>
              <a:t>/thinking-space/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Effectuation logic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Effectuation process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Effectuation principles and examples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413380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CA563-16F8-E643-A1ED-674F9CCE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Opening Question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FA1F56-BB44-334E-A9ED-BDBA6D11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/>
          </a:p>
          <a:p>
            <a:pPr marL="0" indent="0">
              <a:buNone/>
            </a:pPr>
            <a:r>
              <a:rPr lang="en-GB" sz="1400" b="1" dirty="0"/>
              <a:t>How do you deal with uncertainty and planning insecurity?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7545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Effectuation</a:t>
            </a:r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 </a:t>
            </a:r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Logic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7791508" cy="4200261"/>
          </a:xfrm>
        </p:spPr>
        <p:txBody>
          <a:bodyPr/>
          <a:lstStyle/>
          <a:p>
            <a:pPr marL="0" indent="0">
              <a:buNone/>
            </a:pPr>
            <a:r>
              <a:rPr lang="de-DE" sz="1400" dirty="0">
                <a:effectLst/>
                <a:latin typeface="HelveticaNeueLTStd"/>
              </a:rPr>
              <a:t>"</a:t>
            </a:r>
            <a:r>
              <a:rPr lang="de-DE" sz="1400" dirty="0" err="1">
                <a:effectLst/>
                <a:latin typeface="HelveticaNeueLTStd"/>
              </a:rPr>
              <a:t>Causal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processes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focus</a:t>
            </a:r>
            <a:r>
              <a:rPr lang="de-DE" sz="1400" dirty="0">
                <a:effectLst/>
                <a:latin typeface="HelveticaNeueLTStd"/>
              </a:rPr>
              <a:t> on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predictable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aspects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of</a:t>
            </a:r>
            <a:r>
              <a:rPr lang="de-DE" sz="1400" dirty="0">
                <a:effectLst/>
                <a:latin typeface="HelveticaNeueLTStd"/>
              </a:rPr>
              <a:t> an </a:t>
            </a:r>
            <a:r>
              <a:rPr lang="de-DE" sz="1400" dirty="0" err="1">
                <a:effectLst/>
                <a:latin typeface="HelveticaNeueLTStd"/>
              </a:rPr>
              <a:t>uncertain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future</a:t>
            </a:r>
            <a:r>
              <a:rPr lang="de-DE" sz="1400" dirty="0">
                <a:effectLst/>
                <a:latin typeface="HelveticaNeueLTStd"/>
              </a:rPr>
              <a:t>. The </a:t>
            </a:r>
            <a:r>
              <a:rPr lang="de-DE" sz="1400" dirty="0" err="1">
                <a:effectLst/>
                <a:latin typeface="HelveticaNeueLTStd"/>
              </a:rPr>
              <a:t>logic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for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using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causal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processes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is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: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to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the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extent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that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we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can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predict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the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future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,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we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can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control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effectLst/>
                <a:latin typeface="HelveticaNeueLTStd"/>
              </a:rPr>
              <a:t> it. </a:t>
            </a:r>
          </a:p>
          <a:p>
            <a:pPr marL="0" indent="0">
              <a:buNone/>
            </a:pPr>
            <a:endParaRPr lang="de-DE" sz="1400" dirty="0">
              <a:effectLst/>
              <a:latin typeface="HelveticaNeueLTStd"/>
            </a:endParaRPr>
          </a:p>
          <a:p>
            <a:pPr marL="0" indent="0">
              <a:buNone/>
            </a:pPr>
            <a:r>
              <a:rPr lang="de-DE" sz="1400" dirty="0" err="1">
                <a:effectLst/>
                <a:latin typeface="HelveticaNeueLTStd"/>
              </a:rPr>
              <a:t>Effectuation</a:t>
            </a:r>
            <a:r>
              <a:rPr lang="de-DE" sz="1400" dirty="0">
                <a:effectLst/>
                <a:latin typeface="HelveticaNeueLTStd"/>
              </a:rPr>
              <a:t>, on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other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hand</a:t>
            </a:r>
            <a:r>
              <a:rPr lang="de-DE" sz="1400" dirty="0">
                <a:effectLst/>
                <a:latin typeface="HelveticaNeueLTStd"/>
              </a:rPr>
              <a:t>, </a:t>
            </a:r>
            <a:r>
              <a:rPr lang="de-DE" sz="1400" dirty="0" err="1">
                <a:effectLst/>
                <a:latin typeface="HelveticaNeueLTStd"/>
              </a:rPr>
              <a:t>focuses</a:t>
            </a:r>
            <a:r>
              <a:rPr lang="de-DE" sz="1400" dirty="0">
                <a:effectLst/>
                <a:latin typeface="HelveticaNeueLTStd"/>
              </a:rPr>
              <a:t> on </a:t>
            </a:r>
            <a:r>
              <a:rPr lang="de-DE" sz="1400" dirty="0" err="1">
                <a:effectLst/>
                <a:latin typeface="HelveticaNeueLTStd"/>
              </a:rPr>
              <a:t>the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controllable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aspects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of</a:t>
            </a:r>
            <a:r>
              <a:rPr lang="de-DE" sz="1400" dirty="0">
                <a:effectLst/>
                <a:latin typeface="HelveticaNeueLTStd"/>
              </a:rPr>
              <a:t> an </a:t>
            </a:r>
            <a:r>
              <a:rPr lang="de-DE" sz="1400" dirty="0" err="1">
                <a:effectLst/>
                <a:latin typeface="HelveticaNeueLTStd"/>
              </a:rPr>
              <a:t>unpredictable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future</a:t>
            </a:r>
            <a:r>
              <a:rPr lang="de-DE" sz="1400" dirty="0">
                <a:effectLst/>
                <a:latin typeface="HelveticaNeueLTStd"/>
              </a:rPr>
              <a:t>. The </a:t>
            </a:r>
            <a:r>
              <a:rPr lang="de-DE" sz="1400" dirty="0" err="1">
                <a:effectLst/>
                <a:latin typeface="HelveticaNeueLTStd"/>
              </a:rPr>
              <a:t>logic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for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using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Effectuation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processes</a:t>
            </a:r>
            <a:r>
              <a:rPr lang="de-DE" sz="1400" dirty="0">
                <a:effectLst/>
                <a:latin typeface="HelveticaNeueLTStd"/>
              </a:rPr>
              <a:t> </a:t>
            </a:r>
            <a:r>
              <a:rPr lang="de-DE" sz="1400" dirty="0" err="1">
                <a:effectLst/>
                <a:latin typeface="HelveticaNeueLTStd"/>
              </a:rPr>
              <a:t>is</a:t>
            </a:r>
            <a:r>
              <a:rPr lang="de-DE" sz="1400" dirty="0">
                <a:effectLst/>
                <a:latin typeface="HelveticaNeueLTStd"/>
              </a:rPr>
              <a:t>: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to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the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extent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that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we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can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control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the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future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,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we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don't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need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to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</a:t>
            </a:r>
            <a:r>
              <a:rPr lang="de-DE" sz="140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predict</a:t>
            </a:r>
            <a:r>
              <a:rPr lang="de-DE" sz="1400" dirty="0">
                <a:solidFill>
                  <a:schemeClr val="accent4">
                    <a:lumMod val="75000"/>
                  </a:schemeClr>
                </a:solidFill>
                <a:effectLst/>
                <a:latin typeface="HelveticaNeueLTStd"/>
              </a:rPr>
              <a:t> it</a:t>
            </a:r>
            <a:r>
              <a:rPr lang="de-DE" sz="1400" dirty="0">
                <a:effectLst/>
                <a:latin typeface="HelveticaNeueLTStd"/>
              </a:rPr>
              <a:t>."</a:t>
            </a:r>
          </a:p>
          <a:p>
            <a:pPr marL="0" indent="0">
              <a:buNone/>
            </a:pPr>
            <a:endParaRPr lang="de-DE" sz="1400" dirty="0">
              <a:effectLst/>
              <a:latin typeface="HelveticaNeueLTStd"/>
            </a:endParaRPr>
          </a:p>
          <a:p>
            <a:pPr marL="0" indent="0">
              <a:buNone/>
            </a:pPr>
            <a:r>
              <a:rPr lang="de-DE" sz="1400" i="1" dirty="0"/>
              <a:t>Saras </a:t>
            </a:r>
            <a:r>
              <a:rPr lang="de-DE" sz="1400" i="1" dirty="0" err="1"/>
              <a:t>Sarasvathy</a:t>
            </a:r>
            <a:r>
              <a:rPr lang="de-DE" sz="1400" i="1" dirty="0"/>
              <a:t> (2001</a:t>
            </a:r>
            <a:r>
              <a:rPr lang="de-DE" sz="1400" i="1" dirty="0">
                <a:latin typeface="HelveticaNeueLTStd"/>
              </a:rPr>
              <a:t>)</a:t>
            </a:r>
            <a:endParaRPr lang="de-DE" sz="1400" dirty="0">
              <a:effectLst/>
              <a:latin typeface="HelveticaNeueLTStd"/>
            </a:endParaRPr>
          </a:p>
        </p:txBody>
      </p:sp>
    </p:spTree>
    <p:extLst>
      <p:ext uri="{BB962C8B-B14F-4D97-AF65-F5344CB8AC3E}">
        <p14:creationId xmlns:p14="http://schemas.microsoft.com/office/powerpoint/2010/main" val="41413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Effectuation</a:t>
            </a:r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 </a:t>
            </a:r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Process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B7D2B41-EA1D-2B29-C133-5734CADE2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" y="733425"/>
            <a:ext cx="7449789" cy="4438506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D1C58A55-5723-8B84-F77D-CB57AB0D8599}"/>
              </a:ext>
            </a:extLst>
          </p:cNvPr>
          <p:cNvSpPr/>
          <p:nvPr/>
        </p:nvSpPr>
        <p:spPr>
          <a:xfrm>
            <a:off x="5621637" y="5177157"/>
            <a:ext cx="2556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i="1" dirty="0" err="1"/>
              <a:t>adopted</a:t>
            </a:r>
            <a:r>
              <a:rPr lang="de-DE" sz="1200" i="1" dirty="0"/>
              <a:t> </a:t>
            </a:r>
            <a:r>
              <a:rPr lang="de-DE" sz="1200" i="1" dirty="0" err="1"/>
              <a:t>from</a:t>
            </a:r>
            <a:r>
              <a:rPr lang="de-DE" sz="1200" i="1" dirty="0"/>
              <a:t> </a:t>
            </a:r>
            <a:r>
              <a:rPr lang="de-DE" sz="1200" i="1" dirty="0" err="1"/>
              <a:t>www.effectuation.org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val="293443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Effectuation</a:t>
            </a:r>
            <a:r>
              <a:rPr lang="de-DE" sz="1800" dirty="0">
                <a:solidFill>
                  <a:srgbClr val="002D5B"/>
                </a:solidFill>
                <a:effectLst/>
                <a:latin typeface="HelveticaNeueLTStd"/>
              </a:rPr>
              <a:t> </a:t>
            </a:r>
            <a:r>
              <a:rPr lang="de-DE" sz="1800" dirty="0" err="1">
                <a:solidFill>
                  <a:srgbClr val="002D5B"/>
                </a:solidFill>
                <a:effectLst/>
                <a:latin typeface="HelveticaNeueLTStd"/>
              </a:rPr>
              <a:t>Principles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Bird-in-Hand: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/>
              <a:t>We work with what we have available now (knowledge, money, ability, contacts).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Affordable Loss: </a:t>
            </a:r>
            <a:r>
              <a:rPr lang="en-GB" sz="1400" dirty="0"/>
              <a:t>We determine an amount of money that we can use now to achieve the desired results. This may mean pursuing other activities to come up with the necessary amount of money. 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Crazy Quilt: </a:t>
            </a:r>
            <a:r>
              <a:rPr lang="en-GB" sz="1400" dirty="0"/>
              <a:t>Building my own professional network. It's about new contacts and commitments from potential clients and business partners.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Lemonade: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/>
              <a:t>We know that something unexpected can happen, we expect it. 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Pilot-in-the-plane: </a:t>
            </a:r>
            <a:r>
              <a:rPr lang="en-GB" sz="1400" dirty="0"/>
              <a:t>The responsibility for my development and entrepreneurial results lies with me. If I don't push it, no one else will.</a:t>
            </a:r>
            <a:br>
              <a:rPr lang="en-GB" sz="1400" dirty="0"/>
            </a:b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1152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76233"/>
            <a:ext cx="7079090" cy="246221"/>
          </a:xfrm>
        </p:spPr>
        <p:txBody>
          <a:bodyPr/>
          <a:lstStyle/>
          <a:p>
            <a:r>
              <a:rPr lang="de-DE" sz="1600" dirty="0"/>
              <a:t>Bird-in-Hand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8360220" cy="420026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WHO AM I?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What are my values and beliefs? What are my passions? What role do I think I should play in society? What value do I want to create in the future? What is important to me?</a:t>
            </a:r>
            <a:br>
              <a:rPr lang="en-GB" sz="1400" dirty="0">
                <a:effectLst/>
                <a:latin typeface="HelveticaNeueLTStd"/>
              </a:rPr>
            </a:br>
            <a:endParaRPr lang="en-GB" sz="1400" dirty="0">
              <a:effectLst/>
              <a:latin typeface="HelveticaNeueLTStd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WHAT DO I KNOW?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What are my core activities? What do I have superior knowledge about? What do I consider to be my core competencies? What assets do I possess?</a:t>
            </a:r>
            <a:br>
              <a:rPr lang="en-GB" sz="1400" dirty="0">
                <a:effectLst/>
                <a:latin typeface="HelveticaNeueLTStd"/>
              </a:rPr>
            </a:br>
            <a:endParaRPr lang="en-GB" sz="1400" dirty="0">
              <a:effectLst/>
              <a:latin typeface="HelveticaNeueLTStd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>
                <a:effectLst/>
                <a:latin typeface="HelveticaNeueLTStd"/>
              </a:rPr>
              <a:t>WHO DO I KNOW?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dirty="0">
                <a:effectLst/>
                <a:latin typeface="HelveticaNeueLTStd"/>
              </a:rPr>
              <a:t>Who do I consider as network partners with whom I can jointly develop new business models? Who do I consider as customers?</a:t>
            </a:r>
          </a:p>
        </p:txBody>
      </p:sp>
    </p:spTree>
    <p:extLst>
      <p:ext uri="{BB962C8B-B14F-4D97-AF65-F5344CB8AC3E}">
        <p14:creationId xmlns:p14="http://schemas.microsoft.com/office/powerpoint/2010/main" val="414137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9644" y="2386611"/>
            <a:ext cx="1948677" cy="104828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729770" y="2750354"/>
            <a:ext cx="1785900" cy="3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my ambition /// mission /// purpose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621" y="540479"/>
            <a:ext cx="1446522" cy="67196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166276" y="748500"/>
            <a:ext cx="12102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WHO AM I?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00600" y="1216800"/>
            <a:ext cx="3138900" cy="13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100" dirty="0"/>
              <a:t>What are my values and beliefs? </a:t>
            </a:r>
            <a:endParaRPr sz="1100" dirty="0"/>
          </a:p>
          <a:p>
            <a:r>
              <a:rPr lang="en" sz="1100" dirty="0"/>
              <a:t>What are my passions? </a:t>
            </a:r>
            <a:endParaRPr sz="1100" dirty="0"/>
          </a:p>
          <a:p>
            <a:r>
              <a:rPr lang="en" sz="1100" dirty="0"/>
              <a:t>What do I think should be my role in society? </a:t>
            </a:r>
            <a:endParaRPr sz="1100" dirty="0"/>
          </a:p>
          <a:p>
            <a:r>
              <a:rPr lang="en" sz="1100" dirty="0"/>
              <a:t>What value do I want to create in the future? </a:t>
            </a:r>
            <a:endParaRPr sz="1100" dirty="0"/>
          </a:p>
          <a:p>
            <a:r>
              <a:rPr lang="en" sz="1100" dirty="0"/>
              <a:t>What matters to me?</a:t>
            </a:r>
            <a:endParaRPr sz="1100" dirty="0"/>
          </a:p>
          <a:p>
            <a:endParaRPr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5407320" y="1281029"/>
            <a:ext cx="3288300" cy="8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100"/>
              <a:t>What are my core activities? </a:t>
            </a:r>
            <a:endParaRPr sz="1100"/>
          </a:p>
          <a:p>
            <a:r>
              <a:rPr lang="en" sz="1100"/>
              <a:t>In what areas do I have superior knowledge? </a:t>
            </a:r>
            <a:endParaRPr sz="1100"/>
          </a:p>
          <a:p>
            <a:r>
              <a:rPr lang="en" sz="1100"/>
              <a:t>What do I consider my core competences? </a:t>
            </a:r>
            <a:endParaRPr sz="1100"/>
          </a:p>
          <a:p>
            <a:r>
              <a:rPr lang="en" sz="1100"/>
              <a:t>What assets do I own?</a:t>
            </a:r>
            <a:endParaRPr sz="1100"/>
          </a:p>
          <a:p>
            <a:endParaRPr sz="11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5687" y="473198"/>
            <a:ext cx="1610921" cy="7762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5490750" y="663726"/>
            <a:ext cx="16839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WHAT DO I KNOW?</a:t>
            </a:r>
            <a:endParaRPr dirty="0"/>
          </a:p>
        </p:txBody>
      </p:sp>
      <p:cxnSp>
        <p:nvCxnSpPr>
          <p:cNvPr id="62" name="Google Shape;62;p13"/>
          <p:cNvCxnSpPr/>
          <p:nvPr/>
        </p:nvCxnSpPr>
        <p:spPr>
          <a:xfrm>
            <a:off x="2490356" y="1192257"/>
            <a:ext cx="1210200" cy="164610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 rot="10800000" flipH="1">
            <a:off x="4715165" y="1260455"/>
            <a:ext cx="634200" cy="1149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</p:cxn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620" y="3172866"/>
            <a:ext cx="1683921" cy="90584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386121" y="3462370"/>
            <a:ext cx="16839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WHO DO I KNOW?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6802" y="3434880"/>
            <a:ext cx="1683921" cy="90584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6148302" y="3724384"/>
            <a:ext cx="16839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WHAT DO I HAVE?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59873" y="4112125"/>
            <a:ext cx="4233900" cy="13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100"/>
              <a:t>Who do I consider network partners with whom I can co-create new business models with? </a:t>
            </a:r>
            <a:endParaRPr sz="1100"/>
          </a:p>
          <a:p>
            <a:r>
              <a:rPr lang="en" sz="1100"/>
              <a:t>Who do I consider to be our most demanding clients?</a:t>
            </a:r>
            <a:endParaRPr sz="1100"/>
          </a:p>
          <a:p>
            <a:r>
              <a:rPr lang="en" sz="1100"/>
              <a:t>Who do I know who can help me in areas I don't know that well?</a:t>
            </a:r>
            <a:endParaRPr sz="1100"/>
          </a:p>
          <a:p>
            <a:r>
              <a:rPr lang="en" sz="1100"/>
              <a:t>Who can provide feedback on new ideas?</a:t>
            </a:r>
            <a:endParaRPr sz="1100"/>
          </a:p>
          <a:p>
            <a:r>
              <a:rPr lang="en" sz="1100"/>
              <a:t>Who can help me identifying new opportunities?</a:t>
            </a:r>
            <a:endParaRPr sz="1100"/>
          </a:p>
          <a:p>
            <a:endParaRPr sz="1100"/>
          </a:p>
          <a:p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5349425" y="4424075"/>
            <a:ext cx="3562500" cy="13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100"/>
              <a:t>How much money do I have to invest in a business? </a:t>
            </a:r>
            <a:endParaRPr sz="1100"/>
          </a:p>
          <a:p>
            <a:r>
              <a:rPr lang="en" sz="1100"/>
              <a:t>What equipment and space do I have available?</a:t>
            </a:r>
            <a:endParaRPr sz="1100"/>
          </a:p>
          <a:p>
            <a:endParaRPr sz="1100"/>
          </a:p>
        </p:txBody>
      </p:sp>
      <p:cxnSp>
        <p:nvCxnSpPr>
          <p:cNvPr id="70" name="Google Shape;70;p13"/>
          <p:cNvCxnSpPr/>
          <p:nvPr/>
        </p:nvCxnSpPr>
        <p:spPr>
          <a:xfrm flipH="1">
            <a:off x="2646371" y="3276613"/>
            <a:ext cx="956400" cy="457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5398213" y="3335061"/>
            <a:ext cx="497700" cy="50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7DDCD02B-F711-BD81-D8FC-26BC8E52888A}"/>
              </a:ext>
            </a:extLst>
          </p:cNvPr>
          <p:cNvSpPr txBox="1">
            <a:spLocks/>
          </p:cNvSpPr>
          <p:nvPr/>
        </p:nvSpPr>
        <p:spPr>
          <a:xfrm>
            <a:off x="683419" y="291621"/>
            <a:ext cx="7079090" cy="21544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68569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 algn="l"/>
            <a:r>
              <a:rPr lang="de-DE" sz="1800" dirty="0"/>
              <a:t>Bird-in-Hand: Mind-Map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9" y="260844"/>
            <a:ext cx="7079090" cy="276999"/>
          </a:xfrm>
        </p:spPr>
        <p:txBody>
          <a:bodyPr/>
          <a:lstStyle/>
          <a:p>
            <a:r>
              <a:rPr lang="de-DE" sz="1800" dirty="0"/>
              <a:t>Crazy Quilt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7434B76-413C-17B3-7BDD-8D4E46E6D424}"/>
              </a:ext>
            </a:extLst>
          </p:cNvPr>
          <p:cNvSpPr txBox="1"/>
          <p:nvPr/>
        </p:nvSpPr>
        <p:spPr>
          <a:xfrm>
            <a:off x="683418" y="1057275"/>
            <a:ext cx="7975159" cy="3293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At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,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contacting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and </a:t>
            </a:r>
            <a:r>
              <a:rPr lang="de-DE" dirty="0" err="1"/>
              <a:t>invite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partners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clients</a:t>
            </a:r>
            <a:r>
              <a:rPr lang="de-DE" dirty="0"/>
              <a:t>.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b="1" dirty="0"/>
              <a:t>Add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list</a:t>
            </a:r>
            <a:r>
              <a:rPr lang="de-DE" b="1" dirty="0"/>
              <a:t> "Who do I </a:t>
            </a:r>
            <a:r>
              <a:rPr lang="de-DE" b="1" dirty="0" err="1"/>
              <a:t>know</a:t>
            </a:r>
            <a:r>
              <a:rPr lang="de-DE" b="1" dirty="0"/>
              <a:t>?" People </a:t>
            </a:r>
            <a:r>
              <a:rPr lang="de-DE" b="1" dirty="0" err="1"/>
              <a:t>who</a:t>
            </a:r>
            <a:r>
              <a:rPr lang="de-DE" b="1" dirty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a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 and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needs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ideas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tell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and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and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in </a:t>
            </a:r>
            <a:r>
              <a:rPr lang="de-DE" dirty="0" err="1"/>
              <a:t>touch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constructive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, </a:t>
            </a:r>
            <a:r>
              <a:rPr lang="de-DE" dirty="0" err="1"/>
              <a:t>challenge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and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strengthen</a:t>
            </a:r>
            <a:r>
              <a:rPr lang="de-DE" dirty="0"/>
              <a:t> </a:t>
            </a:r>
            <a:r>
              <a:rPr lang="de-DE" dirty="0" err="1"/>
              <a:t>determination</a:t>
            </a:r>
            <a:r>
              <a:rPr lang="de-DE" dirty="0"/>
              <a:t> in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 and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 sense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purpose</a:t>
            </a:r>
            <a:endParaRPr lang="de-DE" dirty="0"/>
          </a:p>
          <a:p>
            <a:pPr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25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976</Words>
  <Application>Microsoft Macintosh PowerPoint</Application>
  <PresentationFormat>Bildschirmpräsentation (16:10)</PresentationFormat>
  <Paragraphs>96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HelveticaNeueLTStd</vt:lpstr>
      <vt:lpstr>Symbol</vt:lpstr>
      <vt:lpstr>Office-theme</vt:lpstr>
      <vt:lpstr>Mentoring Workshop 4 for Mentors</vt:lpstr>
      <vt:lpstr>Agenda</vt:lpstr>
      <vt:lpstr>Opening Question</vt:lpstr>
      <vt:lpstr>Effectuation Logic</vt:lpstr>
      <vt:lpstr>Effectuation Process</vt:lpstr>
      <vt:lpstr>Effectuation Principles</vt:lpstr>
      <vt:lpstr>Bird-in-Hand</vt:lpstr>
      <vt:lpstr>PowerPoint-Präsentation</vt:lpstr>
      <vt:lpstr>Crazy Quilt</vt:lpstr>
      <vt:lpstr>Qrazy Quilt: Example</vt:lpstr>
      <vt:lpstr>Affordable Loss</vt:lpstr>
      <vt:lpstr>Q&amp;A</vt:lpstr>
      <vt:lpstr>References and Suggested Reading  Sarasvathy, S. D. (2001) ‘Causation and Effectuation: toward a Theoretical Shift from Economic Inevitability to Entrepreneurial Contingency’, Academy of Management Review, 26(2), pp. 243–263  Sarasvathy, S. D. (2008) Effectuation : elements of entrepreneurial expertise. Cheltenham, Glos, UK: Edward Elgar (New horizons in entrepreneurship).   Links: https://effectuation.org/the-five-principles-of-effectuation    </vt:lpstr>
      <vt:lpstr> More information: YES! Thinking Space  https://youngentrepreneurssucceed.com/thinking-space/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Jörg Schoolmann</cp:lastModifiedBy>
  <cp:revision>186</cp:revision>
  <dcterms:created xsi:type="dcterms:W3CDTF">2017-09-27T10:52:39Z</dcterms:created>
  <dcterms:modified xsi:type="dcterms:W3CDTF">2022-12-02T08:42:17Z</dcterms:modified>
</cp:coreProperties>
</file>