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85" r:id="rId3"/>
    <p:sldId id="287" r:id="rId4"/>
    <p:sldId id="286" r:id="rId5"/>
    <p:sldId id="338" r:id="rId6"/>
    <p:sldId id="339" r:id="rId7"/>
    <p:sldId id="340" r:id="rId8"/>
    <p:sldId id="341" r:id="rId9"/>
    <p:sldId id="342" r:id="rId10"/>
    <p:sldId id="343" r:id="rId11"/>
    <p:sldId id="344" r:id="rId12"/>
    <p:sldId id="345" r:id="rId13"/>
    <p:sldId id="288" r:id="rId14"/>
    <p:sldId id="291" r:id="rId15"/>
    <p:sldId id="334" r:id="rId16"/>
    <p:sldId id="335" r:id="rId17"/>
    <p:sldId id="337" r:id="rId18"/>
    <p:sldId id="315" r:id="rId19"/>
  </p:sldIdLst>
  <p:sldSz cx="9144000" cy="5715000" type="screen16x10"/>
  <p:notesSz cx="6858000" cy="9144000"/>
  <p:defaultTextStyle>
    <a:defPPr>
      <a:defRPr lang="en-US"/>
    </a:defPPr>
    <a:lvl1pPr marL="0" algn="l" defTabSz="713018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510" algn="l" defTabSz="713018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018" algn="l" defTabSz="713018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528" algn="l" defTabSz="713018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036" algn="l" defTabSz="713018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2545" algn="l" defTabSz="713018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054" algn="l" defTabSz="713018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5563" algn="l" defTabSz="713018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073" algn="l" defTabSz="713018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62" userDrawn="1">
          <p15:clr>
            <a:srgbClr val="A4A3A4"/>
          </p15:clr>
        </p15:guide>
        <p15:guide id="2" orient="horz" pos="1777" userDrawn="1">
          <p15:clr>
            <a:srgbClr val="A4A3A4"/>
          </p15:clr>
        </p15:guide>
        <p15:guide id="3" pos="2880" userDrawn="1">
          <p15:clr>
            <a:srgbClr val="A4A3A4"/>
          </p15:clr>
        </p15:guide>
        <p15:guide id="4" userDrawn="1">
          <p15:clr>
            <a:srgbClr val="A4A3A4"/>
          </p15:clr>
        </p15:guide>
        <p15:guide id="5" orient="horz" pos="66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B03"/>
    <a:srgbClr val="C1E9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75" autoAdjust="0"/>
    <p:restoredTop sz="96325" autoAdjust="0"/>
  </p:normalViewPr>
  <p:slideViewPr>
    <p:cSldViewPr snapToGrid="0">
      <p:cViewPr>
        <p:scale>
          <a:sx n="113" d="100"/>
          <a:sy n="113" d="100"/>
        </p:scale>
        <p:origin x="1680" y="816"/>
      </p:cViewPr>
      <p:guideLst>
        <p:guide orient="horz" pos="462"/>
        <p:guide orient="horz" pos="1777"/>
        <p:guide pos="2880"/>
        <p:guide/>
        <p:guide orient="horz" pos="66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6" d="100"/>
          <a:sy n="96" d="100"/>
        </p:scale>
        <p:origin x="288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57144-1CBB-4515-B696-16F63A0D6277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GB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A259D-87B2-48A8-8896-0559A1CBD78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46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018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510" algn="l" defTabSz="713018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018" algn="l" defTabSz="713018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528" algn="l" defTabSz="713018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036" algn="l" defTabSz="713018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2545" algn="l" defTabSz="713018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054" algn="l" defTabSz="713018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5563" algn="l" defTabSz="713018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073" algn="l" defTabSz="713018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192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989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523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- light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621" y="2685288"/>
            <a:ext cx="6875587" cy="461665"/>
          </a:xfrm>
        </p:spPr>
        <p:txBody>
          <a:bodyPr wrap="square" lIns="0" tIns="0" rIns="0" bIns="0" anchor="ctr">
            <a:spAutoFit/>
          </a:bodyPr>
          <a:lstStyle>
            <a:lvl1pPr algn="l">
              <a:defRPr sz="3000"/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177082" y="5221701"/>
            <a:ext cx="1494831" cy="265457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1125">
                <a:solidFill>
                  <a:schemeClr val="dk2"/>
                </a:solidFill>
              </a:defRPr>
            </a:lvl1pPr>
          </a:lstStyle>
          <a:p>
            <a:fld id="{D5906656-A9BE-4917-BFD7-16C60DDEE872}" type="datetime1">
              <a:rPr lang="nb-NO" smtClean="0"/>
              <a:t>04.11.2022</a:t>
            </a:fld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472620" y="5083757"/>
            <a:ext cx="1582730" cy="173124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 err="1"/>
              <a:t>Name</a:t>
            </a:r>
            <a:endParaRPr lang="en-GB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472620" y="5314757"/>
            <a:ext cx="1582730" cy="173124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 err="1"/>
              <a:t>Title</a:t>
            </a:r>
            <a:endParaRPr lang="en-GB" dirty="0"/>
          </a:p>
        </p:txBody>
      </p:sp>
      <p:sp>
        <p:nvSpPr>
          <p:cNvPr id="17" name="Plassholder f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3825526" y="5080906"/>
            <a:ext cx="2538002" cy="173124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/>
              <a:t>Office</a:t>
            </a:r>
            <a:endParaRPr lang="en-GB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3825527" y="5314034"/>
            <a:ext cx="2538002" cy="173124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/>
              <a:t>Company</a:t>
            </a:r>
            <a:endParaRPr lang="en-GB" dirty="0"/>
          </a:p>
        </p:txBody>
      </p:sp>
      <p:pic>
        <p:nvPicPr>
          <p:cNvPr id="20" name="Bilde 1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0"/>
            <a:ext cx="9144000" cy="1005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55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 hasCustomPrompt="1"/>
          </p:nvPr>
        </p:nvSpPr>
        <p:spPr>
          <a:xfrm>
            <a:off x="2153800" y="486890"/>
            <a:ext cx="6516545" cy="4630173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the icon to add a chart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2" hasCustomPrompt="1"/>
          </p:nvPr>
        </p:nvSpPr>
        <p:spPr>
          <a:xfrm>
            <a:off x="472707" y="678887"/>
            <a:ext cx="1504198" cy="44381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Click to add text</a:t>
            </a:r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sp>
        <p:nvSpPr>
          <p:cNvPr id="8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472397" y="486890"/>
            <a:ext cx="1504198" cy="173124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8680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iagram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 hasCustomPrompt="1"/>
          </p:nvPr>
        </p:nvSpPr>
        <p:spPr>
          <a:xfrm>
            <a:off x="2153800" y="486890"/>
            <a:ext cx="6516545" cy="4630173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the icon to add a chart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2" hasCustomPrompt="1"/>
          </p:nvPr>
        </p:nvSpPr>
        <p:spPr>
          <a:xfrm>
            <a:off x="472707" y="678887"/>
            <a:ext cx="1504198" cy="44381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Click to add text</a:t>
            </a:r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sp>
        <p:nvSpPr>
          <p:cNvPr id="8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472397" y="486890"/>
            <a:ext cx="1504198" cy="173124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2626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 hasCustomPrompt="1"/>
          </p:nvPr>
        </p:nvSpPr>
        <p:spPr>
          <a:xfrm>
            <a:off x="2153800" y="486890"/>
            <a:ext cx="6516545" cy="4630173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on the icon to add a table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472707" y="678887"/>
            <a:ext cx="1504198" cy="44381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Click to add text</a:t>
            </a:r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472397" y="486890"/>
            <a:ext cx="1504198" cy="173124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58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abl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 hasCustomPrompt="1"/>
          </p:nvPr>
        </p:nvSpPr>
        <p:spPr>
          <a:xfrm>
            <a:off x="2153800" y="486890"/>
            <a:ext cx="6516545" cy="4630173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on the icon to add a table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472707" y="678887"/>
            <a:ext cx="1504198" cy="44381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Click to add text</a:t>
            </a:r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472397" y="486890"/>
            <a:ext cx="1504198" cy="173124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945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text re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72620" y="2376468"/>
            <a:ext cx="7886700" cy="519373"/>
          </a:xfrm>
        </p:spPr>
        <p:txBody>
          <a:bodyPr anchor="ctr"/>
          <a:lstStyle>
            <a:lvl1pPr>
              <a:defRPr sz="3375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715064" y="5377260"/>
            <a:ext cx="58348" cy="67477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537637" y="5377260"/>
            <a:ext cx="59539" cy="67477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479289" y="5377260"/>
            <a:ext cx="58348" cy="132969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597177" y="5311769"/>
            <a:ext cx="58348" cy="19846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auto">
          <a:xfrm>
            <a:off x="978821" y="5377260"/>
            <a:ext cx="58348" cy="67477"/>
          </a:xfrm>
          <a:custGeom>
            <a:avLst/>
            <a:gdLst>
              <a:gd name="T0" fmla="*/ 98 w 98"/>
              <a:gd name="T1" fmla="*/ 102 h 102"/>
              <a:gd name="T2" fmla="*/ 0 w 98"/>
              <a:gd name="T3" fmla="*/ 102 h 102"/>
              <a:gd name="T4" fmla="*/ 0 w 98"/>
              <a:gd name="T5" fmla="*/ 0 h 102"/>
              <a:gd name="T6" fmla="*/ 98 w 98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8" h="102">
                <a:moveTo>
                  <a:pt x="98" y="102"/>
                </a:moveTo>
                <a:lnTo>
                  <a:pt x="0" y="102"/>
                </a:lnTo>
                <a:lnTo>
                  <a:pt x="0" y="0"/>
                </a:lnTo>
                <a:lnTo>
                  <a:pt x="98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1069" y="5377260"/>
            <a:ext cx="57753" cy="132969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auto">
          <a:xfrm>
            <a:off x="1037169" y="5311769"/>
            <a:ext cx="59539" cy="198460"/>
          </a:xfrm>
          <a:custGeom>
            <a:avLst/>
            <a:gdLst>
              <a:gd name="T0" fmla="*/ 0 w 100"/>
              <a:gd name="T1" fmla="*/ 0 h 300"/>
              <a:gd name="T2" fmla="*/ 0 w 100"/>
              <a:gd name="T3" fmla="*/ 201 h 300"/>
              <a:gd name="T4" fmla="*/ 100 w 100"/>
              <a:gd name="T5" fmla="*/ 300 h 300"/>
              <a:gd name="T6" fmla="*/ 100 w 100"/>
              <a:gd name="T7" fmla="*/ 0 h 300"/>
              <a:gd name="T8" fmla="*/ 0 w 100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300">
                <a:moveTo>
                  <a:pt x="0" y="0"/>
                </a:moveTo>
                <a:lnTo>
                  <a:pt x="0" y="201"/>
                </a:lnTo>
                <a:lnTo>
                  <a:pt x="100" y="300"/>
                </a:lnTo>
                <a:lnTo>
                  <a:pt x="100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655525" y="5246277"/>
            <a:ext cx="59539" cy="19846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773412" y="5444737"/>
            <a:ext cx="147657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1096709" y="5444737"/>
            <a:ext cx="804252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2381" y="5444737"/>
            <a:ext cx="47690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</p:spTree>
    <p:extLst>
      <p:ext uri="{BB962C8B-B14F-4D97-AF65-F5344CB8AC3E}">
        <p14:creationId xmlns:p14="http://schemas.microsoft.com/office/powerpoint/2010/main" val="2803204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text gree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72620" y="2376468"/>
            <a:ext cx="7886700" cy="519373"/>
          </a:xfrm>
        </p:spPr>
        <p:txBody>
          <a:bodyPr anchor="ctr"/>
          <a:lstStyle>
            <a:lvl1pPr>
              <a:defRPr sz="3375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715064" y="5377260"/>
            <a:ext cx="58348" cy="67477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537637" y="5377260"/>
            <a:ext cx="59539" cy="67477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479289" y="5377260"/>
            <a:ext cx="58348" cy="132969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597177" y="5311769"/>
            <a:ext cx="58348" cy="19846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auto">
          <a:xfrm>
            <a:off x="978821" y="5377260"/>
            <a:ext cx="58348" cy="67477"/>
          </a:xfrm>
          <a:custGeom>
            <a:avLst/>
            <a:gdLst>
              <a:gd name="T0" fmla="*/ 98 w 98"/>
              <a:gd name="T1" fmla="*/ 102 h 102"/>
              <a:gd name="T2" fmla="*/ 0 w 98"/>
              <a:gd name="T3" fmla="*/ 102 h 102"/>
              <a:gd name="T4" fmla="*/ 0 w 98"/>
              <a:gd name="T5" fmla="*/ 0 h 102"/>
              <a:gd name="T6" fmla="*/ 98 w 98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8" h="102">
                <a:moveTo>
                  <a:pt x="98" y="102"/>
                </a:moveTo>
                <a:lnTo>
                  <a:pt x="0" y="102"/>
                </a:lnTo>
                <a:lnTo>
                  <a:pt x="0" y="0"/>
                </a:lnTo>
                <a:lnTo>
                  <a:pt x="98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1069" y="5377260"/>
            <a:ext cx="57753" cy="132969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auto">
          <a:xfrm>
            <a:off x="1037169" y="5311769"/>
            <a:ext cx="59539" cy="198460"/>
          </a:xfrm>
          <a:custGeom>
            <a:avLst/>
            <a:gdLst>
              <a:gd name="T0" fmla="*/ 0 w 100"/>
              <a:gd name="T1" fmla="*/ 0 h 300"/>
              <a:gd name="T2" fmla="*/ 0 w 100"/>
              <a:gd name="T3" fmla="*/ 201 h 300"/>
              <a:gd name="T4" fmla="*/ 100 w 100"/>
              <a:gd name="T5" fmla="*/ 300 h 300"/>
              <a:gd name="T6" fmla="*/ 100 w 100"/>
              <a:gd name="T7" fmla="*/ 0 h 300"/>
              <a:gd name="T8" fmla="*/ 0 w 100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300">
                <a:moveTo>
                  <a:pt x="0" y="0"/>
                </a:moveTo>
                <a:lnTo>
                  <a:pt x="0" y="201"/>
                </a:lnTo>
                <a:lnTo>
                  <a:pt x="100" y="300"/>
                </a:lnTo>
                <a:lnTo>
                  <a:pt x="100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655525" y="5246277"/>
            <a:ext cx="59539" cy="19846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773412" y="5444737"/>
            <a:ext cx="147657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1096709" y="5444737"/>
            <a:ext cx="804252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2381" y="5444737"/>
            <a:ext cx="47690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</p:spTree>
    <p:extLst>
      <p:ext uri="{BB962C8B-B14F-4D97-AF65-F5344CB8AC3E}">
        <p14:creationId xmlns:p14="http://schemas.microsoft.com/office/powerpoint/2010/main" val="1825927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text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72620" y="2376468"/>
            <a:ext cx="7886700" cy="519373"/>
          </a:xfrm>
        </p:spPr>
        <p:txBody>
          <a:bodyPr anchor="ctr"/>
          <a:lstStyle>
            <a:lvl1pPr>
              <a:defRPr sz="3375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715064" y="5377260"/>
            <a:ext cx="58348" cy="67477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537637" y="5377260"/>
            <a:ext cx="59539" cy="67477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479289" y="5377260"/>
            <a:ext cx="58348" cy="132969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597177" y="5311769"/>
            <a:ext cx="58348" cy="19846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auto">
          <a:xfrm>
            <a:off x="978821" y="5377260"/>
            <a:ext cx="58348" cy="67477"/>
          </a:xfrm>
          <a:custGeom>
            <a:avLst/>
            <a:gdLst>
              <a:gd name="T0" fmla="*/ 98 w 98"/>
              <a:gd name="T1" fmla="*/ 102 h 102"/>
              <a:gd name="T2" fmla="*/ 0 w 98"/>
              <a:gd name="T3" fmla="*/ 102 h 102"/>
              <a:gd name="T4" fmla="*/ 0 w 98"/>
              <a:gd name="T5" fmla="*/ 0 h 102"/>
              <a:gd name="T6" fmla="*/ 98 w 98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8" h="102">
                <a:moveTo>
                  <a:pt x="98" y="102"/>
                </a:moveTo>
                <a:lnTo>
                  <a:pt x="0" y="102"/>
                </a:lnTo>
                <a:lnTo>
                  <a:pt x="0" y="0"/>
                </a:lnTo>
                <a:lnTo>
                  <a:pt x="98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1069" y="5377260"/>
            <a:ext cx="57753" cy="132969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auto">
          <a:xfrm>
            <a:off x="1037169" y="5311769"/>
            <a:ext cx="59539" cy="198460"/>
          </a:xfrm>
          <a:custGeom>
            <a:avLst/>
            <a:gdLst>
              <a:gd name="T0" fmla="*/ 0 w 100"/>
              <a:gd name="T1" fmla="*/ 0 h 300"/>
              <a:gd name="T2" fmla="*/ 0 w 100"/>
              <a:gd name="T3" fmla="*/ 201 h 300"/>
              <a:gd name="T4" fmla="*/ 100 w 100"/>
              <a:gd name="T5" fmla="*/ 300 h 300"/>
              <a:gd name="T6" fmla="*/ 100 w 100"/>
              <a:gd name="T7" fmla="*/ 0 h 300"/>
              <a:gd name="T8" fmla="*/ 0 w 100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300">
                <a:moveTo>
                  <a:pt x="0" y="0"/>
                </a:moveTo>
                <a:lnTo>
                  <a:pt x="0" y="201"/>
                </a:lnTo>
                <a:lnTo>
                  <a:pt x="100" y="300"/>
                </a:lnTo>
                <a:lnTo>
                  <a:pt x="100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655525" y="5246277"/>
            <a:ext cx="59539" cy="19846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773412" y="5444737"/>
            <a:ext cx="147657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1096709" y="5444737"/>
            <a:ext cx="804252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2381" y="5444737"/>
            <a:ext cx="47690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</p:spTree>
    <p:extLst>
      <p:ext uri="{BB962C8B-B14F-4D97-AF65-F5344CB8AC3E}">
        <p14:creationId xmlns:p14="http://schemas.microsoft.com/office/powerpoint/2010/main" val="3023412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0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369152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si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621" y="1502207"/>
            <a:ext cx="6875587" cy="461665"/>
          </a:xfrm>
        </p:spPr>
        <p:txBody>
          <a:bodyPr wrap="square" lIns="0" tIns="0" rIns="0" bIns="0" anchor="ctr">
            <a:sp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0"/>
            <a:ext cx="9144000" cy="1051545"/>
          </a:xfrm>
          <a:prstGeom prst="rect">
            <a:avLst/>
          </a:prstGeom>
        </p:spPr>
      </p:pic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472739" y="2150884"/>
            <a:ext cx="6875468" cy="897703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342849" indent="0">
              <a:buNone/>
              <a:defRPr b="1">
                <a:solidFill>
                  <a:schemeClr val="bg1"/>
                </a:solidFill>
              </a:defRPr>
            </a:lvl2pPr>
            <a:lvl3pPr marL="685697" indent="0">
              <a:buNone/>
              <a:defRPr b="1">
                <a:solidFill>
                  <a:schemeClr val="bg1"/>
                </a:solidFill>
              </a:defRPr>
            </a:lvl3pPr>
            <a:lvl4pPr marL="1028546" indent="0">
              <a:buNone/>
              <a:defRPr b="1">
                <a:solidFill>
                  <a:schemeClr val="bg1"/>
                </a:solidFill>
              </a:defRPr>
            </a:lvl4pPr>
            <a:lvl5pPr marL="1371395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686441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418" y="197365"/>
            <a:ext cx="7065067" cy="40395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Textplatzhalter 20">
            <a:extLst>
              <a:ext uri="{FF2B5EF4-FFF2-40B4-BE49-F238E27FC236}">
                <a16:creationId xmlns:a16="http://schemas.microsoft.com/office/drawing/2014/main" id="{0F8BDAFC-755E-4E2D-AC61-91ECABB7D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419" y="937948"/>
            <a:ext cx="7777163" cy="4200260"/>
          </a:xfrm>
          <a:prstGeom prst="rect">
            <a:avLst/>
          </a:prstGeom>
        </p:spPr>
        <p:txBody>
          <a:bodyPr vert="horz" lIns="72000" tIns="72000" rIns="72000" bIns="72000" rtlCol="0">
            <a:noAutofit/>
          </a:bodyPr>
          <a:lstStyle>
            <a:lvl1pPr>
              <a:defRPr sz="105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666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photo background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621" y="2685288"/>
            <a:ext cx="6875587" cy="461665"/>
          </a:xfrm>
        </p:spPr>
        <p:txBody>
          <a:bodyPr wrap="square" lIns="0" tIns="0" rIns="0" bIns="0" anchor="ctr">
            <a:sp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177082" y="5221701"/>
            <a:ext cx="1494831" cy="265457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1125">
                <a:solidFill>
                  <a:schemeClr val="bg1"/>
                </a:solidFill>
              </a:defRPr>
            </a:lvl1pPr>
          </a:lstStyle>
          <a:p>
            <a:fld id="{35900153-C3D1-4B62-A437-E57CAB8AEB13}" type="datetime1">
              <a:rPr lang="nb-NO" smtClean="0"/>
              <a:t>04.11.2022</a:t>
            </a:fld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472620" y="5083757"/>
            <a:ext cx="1582730" cy="173124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err="1"/>
              <a:t>Name</a:t>
            </a:r>
            <a:endParaRPr lang="en-GB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472620" y="5314757"/>
            <a:ext cx="1582730" cy="173124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err="1"/>
              <a:t>Title</a:t>
            </a:r>
            <a:endParaRPr lang="en-GB" dirty="0"/>
          </a:p>
        </p:txBody>
      </p:sp>
      <p:sp>
        <p:nvSpPr>
          <p:cNvPr id="17" name="Plassholder f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3825526" y="5080906"/>
            <a:ext cx="2538002" cy="173124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Office</a:t>
            </a:r>
            <a:endParaRPr lang="en-GB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3825527" y="5314034"/>
            <a:ext cx="2538002" cy="173124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Company</a:t>
            </a:r>
            <a:endParaRPr lang="en-GB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0"/>
            <a:ext cx="9144000" cy="1051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077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419" y="197365"/>
            <a:ext cx="7079090" cy="40395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7" name="Textplatzhalter 20">
            <a:extLst>
              <a:ext uri="{FF2B5EF4-FFF2-40B4-BE49-F238E27FC236}">
                <a16:creationId xmlns:a16="http://schemas.microsoft.com/office/drawing/2014/main" id="{C1F68F32-D6C9-4BE0-A3C6-D5D3F2C97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419" y="937949"/>
            <a:ext cx="3755643" cy="4200261"/>
          </a:xfrm>
          <a:prstGeom prst="rect">
            <a:avLst/>
          </a:prstGeom>
        </p:spPr>
        <p:txBody>
          <a:bodyPr vert="horz" lIns="72000" tIns="72000" rIns="72000" bIns="72000" rtlCol="0">
            <a:noAutofit/>
          </a:bodyPr>
          <a:lstStyle>
            <a:lvl1pPr>
              <a:defRPr sz="105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>
          <a:xfrm>
            <a:off x="4705201" y="937948"/>
            <a:ext cx="3755231" cy="42002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1161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472706" y="1288292"/>
            <a:ext cx="8199207" cy="382877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Click to add text</a:t>
            </a:r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472396" y="1096294"/>
            <a:ext cx="8199207" cy="173124"/>
          </a:xfrm>
        </p:spPr>
        <p:txBody>
          <a:bodyPr>
            <a:spAutoFit/>
          </a:bodyPr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579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472706" y="1288292"/>
            <a:ext cx="8199207" cy="382877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Click to add text</a:t>
            </a:r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472396" y="1096294"/>
            <a:ext cx="8199207" cy="173124"/>
          </a:xfrm>
        </p:spPr>
        <p:txBody>
          <a:bodyPr>
            <a:spAutoFit/>
          </a:bodyPr>
          <a:lstStyle>
            <a:lvl1pPr marL="0" indent="0"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7428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5509406" y="0"/>
            <a:ext cx="3634594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27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5509406" y="0"/>
            <a:ext cx="3634594" cy="57150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72707" y="479768"/>
            <a:ext cx="4604589" cy="403957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472707" y="1288292"/>
            <a:ext cx="4604589" cy="382877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Click to add text</a:t>
            </a:r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472397" y="1096294"/>
            <a:ext cx="4604589" cy="173124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02060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870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photo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5509406" y="0"/>
            <a:ext cx="3634594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27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5509406" y="0"/>
            <a:ext cx="3634594" cy="57150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72707" y="479768"/>
            <a:ext cx="4604589" cy="403957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472707" y="1288292"/>
            <a:ext cx="4604589" cy="382877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Click to add text</a:t>
            </a:r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472397" y="1096294"/>
            <a:ext cx="4604589" cy="173124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274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2153800" y="0"/>
            <a:ext cx="6990200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27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2153800" y="0"/>
            <a:ext cx="6990200" cy="57150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472707" y="678887"/>
            <a:ext cx="1504198" cy="44381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Click to add text</a:t>
            </a:r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472397" y="486890"/>
            <a:ext cx="1504198" cy="173124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773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hoto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2153800" y="0"/>
            <a:ext cx="6990200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27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2153800" y="0"/>
            <a:ext cx="6990200" cy="57150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472707" y="678887"/>
            <a:ext cx="1504198" cy="4438175"/>
          </a:xfrm>
        </p:spPr>
        <p:txBody>
          <a:bodyPr/>
          <a:lstStyle/>
          <a:p>
            <a:pPr lvl="0"/>
            <a:r>
              <a:rPr lang="nb-NO" dirty="0"/>
              <a:t>Click to add text</a:t>
            </a:r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472397" y="486890"/>
            <a:ext cx="1504198" cy="173124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334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photo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5"/>
          <p:cNvSpPr>
            <a:spLocks noChangeArrowheads="1"/>
          </p:cNvSpPr>
          <p:nvPr userDrawn="1"/>
        </p:nvSpPr>
        <p:spPr bwMode="auto">
          <a:xfrm>
            <a:off x="715064" y="5377260"/>
            <a:ext cx="58348" cy="67477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42" name="Freeform 6"/>
          <p:cNvSpPr>
            <a:spLocks/>
          </p:cNvSpPr>
          <p:nvPr userDrawn="1"/>
        </p:nvSpPr>
        <p:spPr bwMode="auto">
          <a:xfrm>
            <a:off x="537637" y="5377260"/>
            <a:ext cx="59539" cy="67477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43" name="Rectangle 7"/>
          <p:cNvSpPr>
            <a:spLocks noChangeArrowheads="1"/>
          </p:cNvSpPr>
          <p:nvPr userDrawn="1"/>
        </p:nvSpPr>
        <p:spPr bwMode="auto">
          <a:xfrm>
            <a:off x="479289" y="5377260"/>
            <a:ext cx="58348" cy="132969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44" name="Freeform 8"/>
          <p:cNvSpPr>
            <a:spLocks/>
          </p:cNvSpPr>
          <p:nvPr userDrawn="1"/>
        </p:nvSpPr>
        <p:spPr bwMode="auto">
          <a:xfrm>
            <a:off x="597177" y="5311769"/>
            <a:ext cx="58348" cy="19846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45" name="Freeform 9"/>
          <p:cNvSpPr>
            <a:spLocks/>
          </p:cNvSpPr>
          <p:nvPr userDrawn="1"/>
        </p:nvSpPr>
        <p:spPr bwMode="auto">
          <a:xfrm>
            <a:off x="978821" y="5377260"/>
            <a:ext cx="58348" cy="67477"/>
          </a:xfrm>
          <a:custGeom>
            <a:avLst/>
            <a:gdLst>
              <a:gd name="T0" fmla="*/ 98 w 98"/>
              <a:gd name="T1" fmla="*/ 102 h 102"/>
              <a:gd name="T2" fmla="*/ 0 w 98"/>
              <a:gd name="T3" fmla="*/ 102 h 102"/>
              <a:gd name="T4" fmla="*/ 0 w 98"/>
              <a:gd name="T5" fmla="*/ 0 h 102"/>
              <a:gd name="T6" fmla="*/ 98 w 98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8" h="102">
                <a:moveTo>
                  <a:pt x="98" y="102"/>
                </a:moveTo>
                <a:lnTo>
                  <a:pt x="0" y="102"/>
                </a:lnTo>
                <a:lnTo>
                  <a:pt x="0" y="0"/>
                </a:lnTo>
                <a:lnTo>
                  <a:pt x="98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46" name="Rectangle 10"/>
          <p:cNvSpPr>
            <a:spLocks noChangeArrowheads="1"/>
          </p:cNvSpPr>
          <p:nvPr userDrawn="1"/>
        </p:nvSpPr>
        <p:spPr bwMode="auto">
          <a:xfrm>
            <a:off x="921069" y="5377260"/>
            <a:ext cx="57753" cy="132969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47" name="Freeform 11"/>
          <p:cNvSpPr>
            <a:spLocks/>
          </p:cNvSpPr>
          <p:nvPr userDrawn="1"/>
        </p:nvSpPr>
        <p:spPr bwMode="auto">
          <a:xfrm>
            <a:off x="1037169" y="5311769"/>
            <a:ext cx="59539" cy="198460"/>
          </a:xfrm>
          <a:custGeom>
            <a:avLst/>
            <a:gdLst>
              <a:gd name="T0" fmla="*/ 0 w 100"/>
              <a:gd name="T1" fmla="*/ 0 h 300"/>
              <a:gd name="T2" fmla="*/ 0 w 100"/>
              <a:gd name="T3" fmla="*/ 201 h 300"/>
              <a:gd name="T4" fmla="*/ 100 w 100"/>
              <a:gd name="T5" fmla="*/ 300 h 300"/>
              <a:gd name="T6" fmla="*/ 100 w 100"/>
              <a:gd name="T7" fmla="*/ 0 h 300"/>
              <a:gd name="T8" fmla="*/ 0 w 100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300">
                <a:moveTo>
                  <a:pt x="0" y="0"/>
                </a:moveTo>
                <a:lnTo>
                  <a:pt x="0" y="201"/>
                </a:lnTo>
                <a:lnTo>
                  <a:pt x="100" y="300"/>
                </a:lnTo>
                <a:lnTo>
                  <a:pt x="100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48" name="Rectangle 12"/>
          <p:cNvSpPr>
            <a:spLocks noChangeArrowheads="1"/>
          </p:cNvSpPr>
          <p:nvPr userDrawn="1"/>
        </p:nvSpPr>
        <p:spPr bwMode="auto">
          <a:xfrm>
            <a:off x="655525" y="5246277"/>
            <a:ext cx="59539" cy="19846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49" name="Line 13"/>
          <p:cNvSpPr>
            <a:spLocks noChangeShapeType="1"/>
          </p:cNvSpPr>
          <p:nvPr userDrawn="1"/>
        </p:nvSpPr>
        <p:spPr bwMode="auto">
          <a:xfrm>
            <a:off x="773412" y="5444737"/>
            <a:ext cx="147657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50" name="Line 14"/>
          <p:cNvSpPr>
            <a:spLocks noChangeShapeType="1"/>
          </p:cNvSpPr>
          <p:nvPr userDrawn="1"/>
        </p:nvSpPr>
        <p:spPr bwMode="auto">
          <a:xfrm>
            <a:off x="1096709" y="5444737"/>
            <a:ext cx="804252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 dirty="0"/>
          </a:p>
        </p:txBody>
      </p:sp>
      <p:sp>
        <p:nvSpPr>
          <p:cNvPr id="51" name="Line 15"/>
          <p:cNvSpPr>
            <a:spLocks noChangeShapeType="1"/>
          </p:cNvSpPr>
          <p:nvPr userDrawn="1"/>
        </p:nvSpPr>
        <p:spPr bwMode="auto">
          <a:xfrm>
            <a:off x="2381" y="5444737"/>
            <a:ext cx="47690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</p:spTree>
    <p:extLst>
      <p:ext uri="{BB962C8B-B14F-4D97-AF65-F5344CB8AC3E}">
        <p14:creationId xmlns:p14="http://schemas.microsoft.com/office/powerpoint/2010/main" val="321113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706" y="479768"/>
            <a:ext cx="8199207" cy="40395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706" y="1103441"/>
            <a:ext cx="8199207" cy="401362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sp>
        <p:nvSpPr>
          <p:cNvPr id="29" name="Rectangle 5"/>
          <p:cNvSpPr>
            <a:spLocks noChangeArrowheads="1"/>
          </p:cNvSpPr>
          <p:nvPr userDrawn="1"/>
        </p:nvSpPr>
        <p:spPr bwMode="auto">
          <a:xfrm>
            <a:off x="715064" y="5377260"/>
            <a:ext cx="58348" cy="67477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30" name="Freeform 6"/>
          <p:cNvSpPr>
            <a:spLocks/>
          </p:cNvSpPr>
          <p:nvPr userDrawn="1"/>
        </p:nvSpPr>
        <p:spPr bwMode="auto">
          <a:xfrm>
            <a:off x="537637" y="5377260"/>
            <a:ext cx="59539" cy="67477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31" name="Rectangle 7"/>
          <p:cNvSpPr>
            <a:spLocks noChangeArrowheads="1"/>
          </p:cNvSpPr>
          <p:nvPr userDrawn="1"/>
        </p:nvSpPr>
        <p:spPr bwMode="auto">
          <a:xfrm>
            <a:off x="479289" y="5377260"/>
            <a:ext cx="58348" cy="132969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32" name="Freeform 8"/>
          <p:cNvSpPr>
            <a:spLocks/>
          </p:cNvSpPr>
          <p:nvPr userDrawn="1"/>
        </p:nvSpPr>
        <p:spPr bwMode="auto">
          <a:xfrm>
            <a:off x="597177" y="5311769"/>
            <a:ext cx="58348" cy="19846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33" name="Freeform 9"/>
          <p:cNvSpPr>
            <a:spLocks/>
          </p:cNvSpPr>
          <p:nvPr userDrawn="1"/>
        </p:nvSpPr>
        <p:spPr bwMode="auto">
          <a:xfrm>
            <a:off x="978821" y="5377260"/>
            <a:ext cx="58348" cy="67477"/>
          </a:xfrm>
          <a:custGeom>
            <a:avLst/>
            <a:gdLst>
              <a:gd name="T0" fmla="*/ 98 w 98"/>
              <a:gd name="T1" fmla="*/ 102 h 102"/>
              <a:gd name="T2" fmla="*/ 0 w 98"/>
              <a:gd name="T3" fmla="*/ 102 h 102"/>
              <a:gd name="T4" fmla="*/ 0 w 98"/>
              <a:gd name="T5" fmla="*/ 0 h 102"/>
              <a:gd name="T6" fmla="*/ 98 w 98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8" h="102">
                <a:moveTo>
                  <a:pt x="98" y="102"/>
                </a:moveTo>
                <a:lnTo>
                  <a:pt x="0" y="102"/>
                </a:lnTo>
                <a:lnTo>
                  <a:pt x="0" y="0"/>
                </a:lnTo>
                <a:lnTo>
                  <a:pt x="98" y="102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34" name="Rectangle 10"/>
          <p:cNvSpPr>
            <a:spLocks noChangeArrowheads="1"/>
          </p:cNvSpPr>
          <p:nvPr userDrawn="1"/>
        </p:nvSpPr>
        <p:spPr bwMode="auto">
          <a:xfrm>
            <a:off x="921069" y="5377260"/>
            <a:ext cx="57753" cy="132969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35" name="Freeform 11"/>
          <p:cNvSpPr>
            <a:spLocks/>
          </p:cNvSpPr>
          <p:nvPr userDrawn="1"/>
        </p:nvSpPr>
        <p:spPr bwMode="auto">
          <a:xfrm>
            <a:off x="1037169" y="5311769"/>
            <a:ext cx="59539" cy="198460"/>
          </a:xfrm>
          <a:custGeom>
            <a:avLst/>
            <a:gdLst>
              <a:gd name="T0" fmla="*/ 0 w 100"/>
              <a:gd name="T1" fmla="*/ 0 h 300"/>
              <a:gd name="T2" fmla="*/ 0 w 100"/>
              <a:gd name="T3" fmla="*/ 201 h 300"/>
              <a:gd name="T4" fmla="*/ 100 w 100"/>
              <a:gd name="T5" fmla="*/ 300 h 300"/>
              <a:gd name="T6" fmla="*/ 100 w 100"/>
              <a:gd name="T7" fmla="*/ 0 h 300"/>
              <a:gd name="T8" fmla="*/ 0 w 100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300">
                <a:moveTo>
                  <a:pt x="0" y="0"/>
                </a:moveTo>
                <a:lnTo>
                  <a:pt x="0" y="201"/>
                </a:lnTo>
                <a:lnTo>
                  <a:pt x="100" y="300"/>
                </a:lnTo>
                <a:lnTo>
                  <a:pt x="100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36" name="Rectangle 12"/>
          <p:cNvSpPr>
            <a:spLocks noChangeArrowheads="1"/>
          </p:cNvSpPr>
          <p:nvPr userDrawn="1"/>
        </p:nvSpPr>
        <p:spPr bwMode="auto">
          <a:xfrm>
            <a:off x="655525" y="5246277"/>
            <a:ext cx="59539" cy="198460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37" name="Line 13"/>
          <p:cNvSpPr>
            <a:spLocks noChangeShapeType="1"/>
          </p:cNvSpPr>
          <p:nvPr userDrawn="1"/>
        </p:nvSpPr>
        <p:spPr bwMode="auto">
          <a:xfrm>
            <a:off x="773412" y="5444737"/>
            <a:ext cx="147657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38" name="Line 14"/>
          <p:cNvSpPr>
            <a:spLocks noChangeShapeType="1"/>
          </p:cNvSpPr>
          <p:nvPr userDrawn="1"/>
        </p:nvSpPr>
        <p:spPr bwMode="auto">
          <a:xfrm>
            <a:off x="1096709" y="5444737"/>
            <a:ext cx="8042528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 dirty="0"/>
          </a:p>
        </p:txBody>
      </p:sp>
      <p:sp>
        <p:nvSpPr>
          <p:cNvPr id="39" name="Line 15"/>
          <p:cNvSpPr>
            <a:spLocks noChangeShapeType="1"/>
          </p:cNvSpPr>
          <p:nvPr userDrawn="1"/>
        </p:nvSpPr>
        <p:spPr bwMode="auto">
          <a:xfrm>
            <a:off x="2381" y="5444737"/>
            <a:ext cx="476908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</p:spTree>
    <p:extLst>
      <p:ext uri="{BB962C8B-B14F-4D97-AF65-F5344CB8AC3E}">
        <p14:creationId xmlns:p14="http://schemas.microsoft.com/office/powerpoint/2010/main" val="381235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64" r:id="rId4"/>
    <p:sldLayoutId id="2147483657" r:id="rId5"/>
    <p:sldLayoutId id="2147483665" r:id="rId6"/>
    <p:sldLayoutId id="2147483658" r:id="rId7"/>
    <p:sldLayoutId id="2147483666" r:id="rId8"/>
    <p:sldLayoutId id="2147483659" r:id="rId9"/>
    <p:sldLayoutId id="2147483660" r:id="rId10"/>
    <p:sldLayoutId id="2147483667" r:id="rId11"/>
    <p:sldLayoutId id="2147483661" r:id="rId12"/>
    <p:sldLayoutId id="2147483668" r:id="rId13"/>
    <p:sldLayoutId id="2147483651" r:id="rId14"/>
    <p:sldLayoutId id="2147483669" r:id="rId15"/>
    <p:sldLayoutId id="2147483670" r:id="rId16"/>
    <p:sldLayoutId id="2147483654" r:id="rId17"/>
    <p:sldLayoutId id="2147483663" r:id="rId18"/>
    <p:sldLayoutId id="2147483672" r:id="rId19"/>
    <p:sldLayoutId id="2147483673" r:id="rId20"/>
  </p:sldLayoutIdLst>
  <p:hf sldNum="0" hdr="0" ftr="0"/>
  <p:txStyles>
    <p:titleStyle>
      <a:lvl1pPr algn="l" defTabSz="685697" rtl="0" eaLnBrk="1" latinLnBrk="0" hangingPunct="1">
        <a:lnSpc>
          <a:spcPct val="100000"/>
        </a:lnSpc>
        <a:spcBef>
          <a:spcPct val="0"/>
        </a:spcBef>
        <a:buNone/>
        <a:defRPr sz="2625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71424" indent="-171424" algn="l" defTabSz="685697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1125" kern="1200">
          <a:solidFill>
            <a:schemeClr val="dk2"/>
          </a:solidFill>
          <a:latin typeface="+mn-lt"/>
          <a:ea typeface="+mn-ea"/>
          <a:cs typeface="+mn-cs"/>
        </a:defRPr>
      </a:lvl1pPr>
      <a:lvl2pPr marL="514273" indent="-171424" algn="l" defTabSz="685697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125" kern="1200" baseline="0">
          <a:solidFill>
            <a:schemeClr val="dk2"/>
          </a:solidFill>
          <a:latin typeface="+mn-lt"/>
          <a:ea typeface="+mn-ea"/>
          <a:cs typeface="+mn-cs"/>
        </a:defRPr>
      </a:lvl2pPr>
      <a:lvl3pPr marL="857121" indent="-171424" algn="l" defTabSz="685697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125" kern="1200" baseline="0">
          <a:solidFill>
            <a:schemeClr val="dk2"/>
          </a:solidFill>
          <a:latin typeface="+mn-lt"/>
          <a:ea typeface="+mn-ea"/>
          <a:cs typeface="+mn-cs"/>
        </a:defRPr>
      </a:lvl3pPr>
      <a:lvl4pPr marL="1199970" indent="-171424" algn="l" defTabSz="685697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125" kern="1200">
          <a:solidFill>
            <a:schemeClr val="dk2"/>
          </a:solidFill>
          <a:latin typeface="+mn-lt"/>
          <a:ea typeface="+mn-ea"/>
          <a:cs typeface="+mn-cs"/>
        </a:defRPr>
      </a:lvl4pPr>
      <a:lvl5pPr marL="1542819" indent="-171424" algn="l" defTabSz="685697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125" kern="1200">
          <a:solidFill>
            <a:schemeClr val="dk2"/>
          </a:solidFill>
          <a:latin typeface="+mn-lt"/>
          <a:ea typeface="+mn-ea"/>
          <a:cs typeface="+mn-cs"/>
        </a:defRPr>
      </a:lvl5pPr>
      <a:lvl6pPr marL="1885667" indent="-171424" algn="l" defTabSz="6856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516" indent="-171424" algn="l" defTabSz="6856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364" indent="-171424" algn="l" defTabSz="6856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213" indent="-171424" algn="l" defTabSz="6856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6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49" algn="l" defTabSz="6856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697" algn="l" defTabSz="6856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46" algn="l" defTabSz="6856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394" algn="l" defTabSz="6856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43" algn="l" defTabSz="6856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091" algn="l" defTabSz="6856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399940" algn="l" defTabSz="6856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789" algn="l" defTabSz="6856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472621" y="2448535"/>
            <a:ext cx="8278149" cy="923450"/>
          </a:xfrm>
        </p:spPr>
        <p:txBody>
          <a:bodyPr/>
          <a:lstStyle/>
          <a:p>
            <a:r>
              <a:rPr lang="en-GB" dirty="0"/>
              <a:t>Mentoring</a:t>
            </a:r>
            <a:br>
              <a:rPr lang="en-GB" dirty="0"/>
            </a:br>
            <a:r>
              <a:rPr lang="en-GB" b="0" dirty="0">
                <a:solidFill>
                  <a:srgbClr val="C00000"/>
                </a:solidFill>
              </a:rPr>
              <a:t>Workshop 3 for Mentors</a:t>
            </a:r>
          </a:p>
        </p:txBody>
      </p:sp>
      <p:sp>
        <p:nvSpPr>
          <p:cNvPr id="9" name="Plassholder for dato 8"/>
          <p:cNvSpPr>
            <a:spLocks noGrp="1"/>
          </p:cNvSpPr>
          <p:nvPr>
            <p:ph type="dt" sz="half" idx="10"/>
          </p:nvPr>
        </p:nvSpPr>
        <p:spPr>
          <a:xfrm>
            <a:off x="7177082" y="4983916"/>
            <a:ext cx="1494831" cy="265457"/>
          </a:xfrm>
        </p:spPr>
        <p:txBody>
          <a:bodyPr/>
          <a:lstStyle/>
          <a:p>
            <a:r>
              <a:rPr lang="nb-NO" dirty="0"/>
              <a:t>27.05.2022</a:t>
            </a:r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4"/>
          </p:nvPr>
        </p:nvSpPr>
        <p:spPr>
          <a:xfrm>
            <a:off x="472621" y="5076227"/>
            <a:ext cx="2409748" cy="173147"/>
          </a:xfrm>
        </p:spPr>
        <p:txBody>
          <a:bodyPr/>
          <a:lstStyle/>
          <a:p>
            <a:r>
              <a:rPr lang="en-GB" dirty="0" err="1"/>
              <a:t>Listenig</a:t>
            </a:r>
            <a:r>
              <a:rPr lang="en-GB" dirty="0"/>
              <a:t> &amp; Questions</a:t>
            </a:r>
          </a:p>
        </p:txBody>
      </p:sp>
    </p:spTree>
    <p:extLst>
      <p:ext uri="{BB962C8B-B14F-4D97-AF65-F5344CB8AC3E}">
        <p14:creationId xmlns:p14="http://schemas.microsoft.com/office/powerpoint/2010/main" val="3624159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4D5BBE-2932-DD43-A155-744F4B806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419" y="260844"/>
            <a:ext cx="7079090" cy="276999"/>
          </a:xfrm>
        </p:spPr>
        <p:txBody>
          <a:bodyPr/>
          <a:lstStyle/>
          <a:p>
            <a:r>
              <a:rPr lang="de-DE" sz="1800" dirty="0">
                <a:solidFill>
                  <a:srgbClr val="002D5B"/>
                </a:solidFill>
                <a:effectLst/>
                <a:latin typeface="HelveticaNeueLTStd"/>
              </a:rPr>
              <a:t>LISTENING: BREAKOUT SESSION </a:t>
            </a:r>
            <a:endParaRPr lang="de-DE" sz="12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868996-758C-BB40-AFD4-827E04EA9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419" y="937949"/>
            <a:ext cx="8360220" cy="4200261"/>
          </a:xfrm>
        </p:spPr>
        <p:txBody>
          <a:bodyPr/>
          <a:lstStyle/>
          <a:p>
            <a:pPr marL="0" indent="0">
              <a:buNone/>
            </a:pPr>
            <a:r>
              <a:rPr lang="de-DE" sz="1400" dirty="0">
                <a:effectLst/>
                <a:latin typeface="HelveticaNeueLTStd"/>
              </a:rPr>
              <a:t>−  Groups </a:t>
            </a:r>
            <a:r>
              <a:rPr lang="de-DE" sz="1400" dirty="0" err="1">
                <a:effectLst/>
                <a:latin typeface="HelveticaNeueLTStd"/>
              </a:rPr>
              <a:t>of</a:t>
            </a:r>
            <a:r>
              <a:rPr lang="de-DE" sz="1400" dirty="0">
                <a:effectLst/>
                <a:latin typeface="HelveticaNeueLTStd"/>
              </a:rPr>
              <a:t> 2 </a:t>
            </a:r>
            <a:endParaRPr lang="de-DE" sz="1400" dirty="0">
              <a:effectLst/>
            </a:endParaRPr>
          </a:p>
          <a:p>
            <a:pPr marL="0" indent="0">
              <a:buNone/>
            </a:pPr>
            <a:r>
              <a:rPr lang="de-DE" sz="1400" dirty="0">
                <a:effectLst/>
                <a:latin typeface="HelveticaNeueLTStd"/>
              </a:rPr>
              <a:t>−  Person A: Mentor (</a:t>
            </a:r>
            <a:r>
              <a:rPr lang="de-DE" sz="1400" dirty="0" err="1">
                <a:effectLst/>
                <a:latin typeface="HelveticaNeueLTStd"/>
              </a:rPr>
              <a:t>Thinking</a:t>
            </a:r>
            <a:r>
              <a:rPr lang="de-DE" sz="1400" dirty="0">
                <a:effectLst/>
                <a:latin typeface="HelveticaNeueLTStd"/>
              </a:rPr>
              <a:t> Partner) </a:t>
            </a:r>
            <a:endParaRPr lang="de-DE" sz="1400" dirty="0">
              <a:effectLst/>
            </a:endParaRPr>
          </a:p>
          <a:p>
            <a:pPr marL="0" indent="0">
              <a:buNone/>
            </a:pPr>
            <a:r>
              <a:rPr lang="de-DE" sz="1400" dirty="0">
                <a:effectLst/>
                <a:latin typeface="HelveticaNeueLTStd"/>
              </a:rPr>
              <a:t>−  Person B: Mentee (</a:t>
            </a:r>
            <a:r>
              <a:rPr lang="de-DE" sz="1400" dirty="0" err="1">
                <a:effectLst/>
                <a:latin typeface="HelveticaNeueLTStd"/>
              </a:rPr>
              <a:t>Thinker</a:t>
            </a:r>
            <a:r>
              <a:rPr lang="de-DE" sz="1400" dirty="0">
                <a:effectLst/>
                <a:latin typeface="HelveticaNeueLTStd"/>
              </a:rPr>
              <a:t>) </a:t>
            </a:r>
            <a:endParaRPr lang="de-DE" sz="1400" dirty="0">
              <a:effectLst/>
            </a:endParaRPr>
          </a:p>
          <a:p>
            <a:pPr marL="0" indent="0">
              <a:buNone/>
            </a:pPr>
            <a:r>
              <a:rPr lang="de-DE" sz="1400" dirty="0">
                <a:effectLst/>
                <a:latin typeface="HelveticaNeueLTStd"/>
              </a:rPr>
              <a:t>−  After 5 </a:t>
            </a:r>
            <a:r>
              <a:rPr lang="de-DE" sz="1400" dirty="0" err="1">
                <a:effectLst/>
                <a:latin typeface="HelveticaNeueLTStd"/>
              </a:rPr>
              <a:t>minutes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change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roles</a:t>
            </a:r>
            <a:r>
              <a:rPr lang="de-DE" sz="1400" dirty="0">
                <a:effectLst/>
                <a:latin typeface="HelveticaNeueLTStd"/>
              </a:rPr>
              <a:t> </a:t>
            </a:r>
          </a:p>
          <a:p>
            <a:pPr marL="0" indent="0">
              <a:buNone/>
            </a:pPr>
            <a:endParaRPr lang="de-DE" sz="1400" dirty="0">
              <a:effectLst/>
            </a:endParaRPr>
          </a:p>
          <a:p>
            <a:pPr marL="0" indent="0">
              <a:buNone/>
            </a:pPr>
            <a:r>
              <a:rPr lang="de-DE" sz="1400" dirty="0">
                <a:effectLst/>
                <a:latin typeface="HelveticaNeueLTStd"/>
              </a:rPr>
              <a:t>−  1st </a:t>
            </a:r>
            <a:r>
              <a:rPr lang="de-DE" sz="1400" dirty="0" err="1">
                <a:effectLst/>
                <a:latin typeface="HelveticaNeueLTStd"/>
              </a:rPr>
              <a:t>question</a:t>
            </a:r>
            <a:r>
              <a:rPr lang="de-DE" sz="1400" dirty="0">
                <a:effectLst/>
                <a:latin typeface="HelveticaNeueLTStd"/>
              </a:rPr>
              <a:t>: </a:t>
            </a:r>
            <a:r>
              <a:rPr lang="de-DE" sz="1400" dirty="0" err="1">
                <a:effectLst/>
                <a:latin typeface="HelveticaNeueLTStd"/>
              </a:rPr>
              <a:t>What</a:t>
            </a:r>
            <a:r>
              <a:rPr lang="de-DE" sz="1400" dirty="0">
                <a:effectLst/>
                <a:latin typeface="HelveticaNeueLTStd"/>
              </a:rPr>
              <a:t> do </a:t>
            </a:r>
            <a:r>
              <a:rPr lang="de-DE" sz="1400" dirty="0" err="1">
                <a:effectLst/>
                <a:latin typeface="HelveticaNeueLTStd"/>
              </a:rPr>
              <a:t>you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want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to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think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about</a:t>
            </a:r>
            <a:r>
              <a:rPr lang="de-DE" sz="1400" dirty="0">
                <a:effectLst/>
                <a:latin typeface="HelveticaNeueLTStd"/>
              </a:rPr>
              <a:t>? </a:t>
            </a:r>
            <a:endParaRPr lang="de-DE" sz="1400" dirty="0">
              <a:effectLst/>
            </a:endParaRPr>
          </a:p>
          <a:p>
            <a:pPr marL="0" indent="0">
              <a:buNone/>
            </a:pPr>
            <a:r>
              <a:rPr lang="de-DE" sz="1400" dirty="0">
                <a:effectLst/>
                <a:latin typeface="HelveticaNeueLTStd"/>
              </a:rPr>
              <a:t>−  2nd </a:t>
            </a:r>
            <a:r>
              <a:rPr lang="de-DE" sz="1400" dirty="0" err="1">
                <a:effectLst/>
                <a:latin typeface="HelveticaNeueLTStd"/>
              </a:rPr>
              <a:t>question</a:t>
            </a:r>
            <a:r>
              <a:rPr lang="de-DE" sz="1400" dirty="0">
                <a:effectLst/>
                <a:latin typeface="HelveticaNeueLTStd"/>
              </a:rPr>
              <a:t>: </a:t>
            </a:r>
            <a:r>
              <a:rPr lang="de-DE" sz="1400" dirty="0" err="1">
                <a:effectLst/>
                <a:latin typeface="HelveticaNeueLTStd"/>
              </a:rPr>
              <a:t>What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more</a:t>
            </a:r>
            <a:r>
              <a:rPr lang="de-DE" sz="1400" dirty="0">
                <a:effectLst/>
                <a:latin typeface="HelveticaNeueLTStd"/>
              </a:rPr>
              <a:t> do </a:t>
            </a:r>
            <a:r>
              <a:rPr lang="de-DE" sz="1400" dirty="0" err="1">
                <a:effectLst/>
                <a:latin typeface="HelveticaNeueLTStd"/>
              </a:rPr>
              <a:t>you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think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or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feel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or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want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to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say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about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this</a:t>
            </a:r>
            <a:r>
              <a:rPr lang="de-DE" sz="1400" dirty="0">
                <a:effectLst/>
                <a:latin typeface="HelveticaNeueLTStd"/>
              </a:rPr>
              <a:t>? </a:t>
            </a:r>
            <a:endParaRPr lang="de-DE" sz="1400" dirty="0">
              <a:effectLst/>
            </a:endParaRPr>
          </a:p>
          <a:p>
            <a:pPr marL="0" indent="0">
              <a:buNone/>
            </a:pPr>
            <a:r>
              <a:rPr lang="de-DE" sz="1400" dirty="0">
                <a:effectLst/>
                <a:latin typeface="HelveticaNeueLTStd"/>
              </a:rPr>
              <a:t>−  3rd </a:t>
            </a:r>
            <a:r>
              <a:rPr lang="de-DE" sz="1400" dirty="0" err="1">
                <a:effectLst/>
                <a:latin typeface="HelveticaNeueLTStd"/>
              </a:rPr>
              <a:t>question</a:t>
            </a:r>
            <a:r>
              <a:rPr lang="de-DE" sz="1400" dirty="0">
                <a:effectLst/>
                <a:latin typeface="HelveticaNeueLTStd"/>
              </a:rPr>
              <a:t>: </a:t>
            </a:r>
            <a:r>
              <a:rPr lang="de-DE" sz="1400" dirty="0" err="1">
                <a:effectLst/>
                <a:latin typeface="HelveticaNeueLTStd"/>
              </a:rPr>
              <a:t>What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else</a:t>
            </a:r>
            <a:r>
              <a:rPr lang="de-DE" sz="1400" dirty="0">
                <a:effectLst/>
                <a:latin typeface="HelveticaNeueLTStd"/>
              </a:rPr>
              <a:t>? </a:t>
            </a:r>
            <a:endParaRPr lang="de-DE" sz="1400" dirty="0">
              <a:effectLst/>
            </a:endParaRPr>
          </a:p>
          <a:p>
            <a:pPr marL="0" indent="0">
              <a:buNone/>
            </a:pPr>
            <a:r>
              <a:rPr lang="de-DE" sz="1400" dirty="0">
                <a:effectLst/>
                <a:latin typeface="HelveticaNeueLTStd"/>
              </a:rPr>
              <a:t>−  </a:t>
            </a:r>
            <a:r>
              <a:rPr lang="de-DE" sz="1400" dirty="0" err="1">
                <a:effectLst/>
                <a:latin typeface="HelveticaNeueLTStd"/>
              </a:rPr>
              <a:t>Remember</a:t>
            </a:r>
            <a:r>
              <a:rPr lang="de-DE" sz="1400" dirty="0">
                <a:effectLst/>
                <a:latin typeface="HelveticaNeueLTStd"/>
              </a:rPr>
              <a:t>: </a:t>
            </a:r>
            <a:r>
              <a:rPr lang="de-DE" sz="1400" dirty="0" err="1">
                <a:effectLst/>
                <a:latin typeface="HelveticaNeueLTStd"/>
              </a:rPr>
              <a:t>If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the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thinker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becomes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quiet</a:t>
            </a:r>
            <a:r>
              <a:rPr lang="de-DE" sz="1400" dirty="0">
                <a:effectLst/>
                <a:latin typeface="HelveticaNeueLTStd"/>
              </a:rPr>
              <a:t>, but </a:t>
            </a:r>
            <a:r>
              <a:rPr lang="de-DE" sz="1400" dirty="0" err="1">
                <a:effectLst/>
                <a:latin typeface="HelveticaNeueLTStd"/>
              </a:rPr>
              <a:t>their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eyes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are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alive</a:t>
            </a:r>
            <a:r>
              <a:rPr lang="de-DE" sz="1400" dirty="0">
                <a:effectLst/>
                <a:latin typeface="HelveticaNeueLTStd"/>
              </a:rPr>
              <a:t>, relax and </a:t>
            </a:r>
            <a:r>
              <a:rPr lang="de-DE" sz="1400" dirty="0" err="1">
                <a:effectLst/>
                <a:latin typeface="HelveticaNeueLTStd"/>
              </a:rPr>
              <a:t>stay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quiet</a:t>
            </a:r>
            <a:r>
              <a:rPr lang="de-DE" sz="1400" dirty="0">
                <a:effectLst/>
                <a:latin typeface="HelveticaNeueLTStd"/>
              </a:rPr>
              <a:t>: </a:t>
            </a:r>
            <a:r>
              <a:rPr lang="de-DE" sz="1400" dirty="0" err="1">
                <a:effectLst/>
                <a:latin typeface="HelveticaNeueLTStd"/>
              </a:rPr>
              <a:t>they’re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thinking</a:t>
            </a:r>
            <a:r>
              <a:rPr lang="de-DE" sz="1400" dirty="0">
                <a:effectLst/>
                <a:latin typeface="HelveticaNeueLTStd"/>
              </a:rPr>
              <a:t> </a:t>
            </a:r>
            <a:endParaRPr lang="de-DE" sz="1400" dirty="0">
              <a:effectLst/>
            </a:endParaRPr>
          </a:p>
          <a:p>
            <a:pPr marL="0" indent="0">
              <a:buNone/>
            </a:pPr>
            <a:endParaRPr lang="de-DE" sz="1400" dirty="0">
              <a:effectLst/>
              <a:latin typeface="HelveticaNeueLTStd"/>
            </a:endParaRPr>
          </a:p>
          <a:p>
            <a:pPr marL="0" indent="0">
              <a:buNone/>
            </a:pPr>
            <a:r>
              <a:rPr lang="de-DE" sz="1400" dirty="0">
                <a:effectLst/>
                <a:latin typeface="HelveticaNeueLTStd"/>
              </a:rPr>
              <a:t>−  </a:t>
            </a:r>
            <a:r>
              <a:rPr lang="de-DE" sz="1400" dirty="0" err="1">
                <a:effectLst/>
                <a:latin typeface="HelveticaNeueLTStd"/>
              </a:rPr>
              <a:t>Enjoy</a:t>
            </a:r>
            <a:r>
              <a:rPr lang="de-DE" sz="1400" dirty="0">
                <a:effectLst/>
                <a:latin typeface="HelveticaNeueLTStd"/>
              </a:rPr>
              <a:t>! </a:t>
            </a:r>
            <a:endParaRPr lang="de-DE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17123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4D5BBE-2932-DD43-A155-744F4B806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419" y="260844"/>
            <a:ext cx="7079090" cy="276999"/>
          </a:xfrm>
        </p:spPr>
        <p:txBody>
          <a:bodyPr/>
          <a:lstStyle/>
          <a:p>
            <a:r>
              <a:rPr lang="en-GB" sz="1800">
                <a:solidFill>
                  <a:srgbClr val="002D5B"/>
                </a:solidFill>
                <a:effectLst/>
                <a:latin typeface="HelveticaNeueLTStd"/>
              </a:rPr>
              <a:t>LISTENING: Reflective Practice</a:t>
            </a:r>
            <a:endParaRPr lang="en-GB" sz="120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868996-758C-BB40-AFD4-827E04EA9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419" y="937949"/>
            <a:ext cx="8360220" cy="4200261"/>
          </a:xfrm>
        </p:spPr>
        <p:txBody>
          <a:bodyPr/>
          <a:lstStyle/>
          <a:p>
            <a:r>
              <a:rPr lang="en-GB" sz="1800">
                <a:solidFill>
                  <a:srgbClr val="002D5B"/>
                </a:solidFill>
                <a:effectLst/>
                <a:latin typeface="HelveticaNeueLTStd"/>
              </a:rPr>
              <a:t>WHY IS </a:t>
            </a:r>
            <a:r>
              <a:rPr lang="en-GB" sz="1800" b="1">
                <a:solidFill>
                  <a:srgbClr val="002D5B"/>
                </a:solidFill>
                <a:effectLst/>
                <a:latin typeface="HelveticaNeueLTStd"/>
              </a:rPr>
              <a:t>LISTENING</a:t>
            </a:r>
            <a:r>
              <a:rPr lang="en-GB" sz="1800">
                <a:solidFill>
                  <a:srgbClr val="002D5B"/>
                </a:solidFill>
                <a:effectLst/>
                <a:latin typeface="HelveticaNeueLTStd"/>
              </a:rPr>
              <a:t> SO HARD? </a:t>
            </a:r>
          </a:p>
          <a:p>
            <a:endParaRPr lang="en-GB" sz="1800">
              <a:solidFill>
                <a:srgbClr val="002D5B"/>
              </a:solidFill>
              <a:latin typeface="HelveticaNeueLTStd"/>
            </a:endParaRPr>
          </a:p>
          <a:p>
            <a:r>
              <a:rPr lang="en-GB" sz="1800">
                <a:solidFill>
                  <a:srgbClr val="002D5B"/>
                </a:solidFill>
                <a:effectLst/>
                <a:latin typeface="HelveticaNeueLTStd"/>
              </a:rPr>
              <a:t>WHY IS </a:t>
            </a:r>
            <a:r>
              <a:rPr lang="en-GB" sz="1800" b="1">
                <a:solidFill>
                  <a:srgbClr val="002D5B"/>
                </a:solidFill>
                <a:effectLst/>
                <a:latin typeface="HelveticaNeueLTStd"/>
              </a:rPr>
              <a:t>THINKING</a:t>
            </a:r>
            <a:r>
              <a:rPr lang="en-GB" sz="1800">
                <a:solidFill>
                  <a:srgbClr val="002D5B"/>
                </a:solidFill>
                <a:effectLst/>
                <a:latin typeface="HelveticaNeueLTStd"/>
              </a:rPr>
              <a:t> SO HARD? </a:t>
            </a:r>
            <a:endParaRPr lang="en-GB" sz="4800"/>
          </a:p>
          <a:p>
            <a:endParaRPr lang="en-GB" sz="280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5EF4D81-FE6D-3F6F-D841-A278D49A9B5F}"/>
              </a:ext>
            </a:extLst>
          </p:cNvPr>
          <p:cNvSpPr txBox="1"/>
          <p:nvPr/>
        </p:nvSpPr>
        <p:spPr>
          <a:xfrm>
            <a:off x="683419" y="5938631"/>
            <a:ext cx="7777163" cy="416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3"/>
              <a:t>Listening: being present, distractions, looking for a way in, preparing a response</a:t>
            </a:r>
          </a:p>
          <a:p>
            <a:r>
              <a:rPr lang="en-GB" sz="1053"/>
              <a:t>Thinking: Do we make time to think? Is it expected of us? Are we trained to do it?</a:t>
            </a:r>
          </a:p>
        </p:txBody>
      </p:sp>
    </p:spTree>
    <p:extLst>
      <p:ext uri="{BB962C8B-B14F-4D97-AF65-F5344CB8AC3E}">
        <p14:creationId xmlns:p14="http://schemas.microsoft.com/office/powerpoint/2010/main" val="232732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4D5BBE-2932-DD43-A155-744F4B806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419" y="260844"/>
            <a:ext cx="7079090" cy="276999"/>
          </a:xfrm>
        </p:spPr>
        <p:txBody>
          <a:bodyPr/>
          <a:lstStyle/>
          <a:p>
            <a:r>
              <a:rPr lang="en-GB" sz="1800" dirty="0">
                <a:solidFill>
                  <a:srgbClr val="002D5B"/>
                </a:solidFill>
                <a:effectLst/>
                <a:latin typeface="HelveticaNeueLTStd"/>
              </a:rPr>
              <a:t>Questions</a:t>
            </a:r>
            <a:endParaRPr lang="en-GB" sz="12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868996-758C-BB40-AFD4-827E04EA9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419" y="937949"/>
            <a:ext cx="8360220" cy="4200261"/>
          </a:xfrm>
        </p:spPr>
        <p:txBody>
          <a:bodyPr/>
          <a:lstStyle/>
          <a:p>
            <a:pPr marL="228600" indent="-216535">
              <a:lnSpc>
                <a:spcPct val="100000"/>
              </a:lnSpc>
              <a:spcBef>
                <a:spcPts val="100"/>
              </a:spcBef>
              <a:buFont typeface="HelveticaNeueLTStd-Lt"/>
              <a:buChar char="–"/>
              <a:tabLst>
                <a:tab pos="229235" algn="l"/>
              </a:tabLst>
            </a:pPr>
            <a:r>
              <a:rPr lang="en-GB" sz="1400" dirty="0">
                <a:cs typeface="HelveticaNeueLTStd-Roman"/>
              </a:rPr>
              <a:t>A</a:t>
            </a:r>
            <a:r>
              <a:rPr lang="en-GB" sz="1400" spc="-5" dirty="0">
                <a:cs typeface="HelveticaNeueLTStd-Roman"/>
              </a:rPr>
              <a:t> </a:t>
            </a:r>
            <a:r>
              <a:rPr lang="en-GB" sz="1400" spc="-10" dirty="0">
                <a:cs typeface="HelveticaNeueLTStd-Roman"/>
              </a:rPr>
              <a:t>question</a:t>
            </a:r>
            <a:r>
              <a:rPr lang="en-GB" sz="1400" spc="-5" dirty="0">
                <a:cs typeface="HelveticaNeueLTStd-Roman"/>
              </a:rPr>
              <a:t> can be </a:t>
            </a:r>
            <a:r>
              <a:rPr lang="en-GB" sz="1400" dirty="0">
                <a:cs typeface="HelveticaNeueLTStd-Roman"/>
              </a:rPr>
              <a:t>a</a:t>
            </a:r>
            <a:r>
              <a:rPr lang="en-GB" sz="1400" spc="-5" dirty="0">
                <a:cs typeface="HelveticaNeueLTStd-Roman"/>
              </a:rPr>
              <a:t> </a:t>
            </a:r>
            <a:r>
              <a:rPr lang="en-GB" sz="1400" b="1" spc="-5" dirty="0">
                <a:cs typeface="HelveticaNeueLTStd-Roman"/>
              </a:rPr>
              <a:t>starter</a:t>
            </a:r>
            <a:endParaRPr lang="en-GB" sz="1400" b="1" dirty="0">
              <a:cs typeface="HelveticaNeueLTStd-Roman"/>
            </a:endParaRPr>
          </a:p>
          <a:p>
            <a:pPr marL="228600" indent="-216535">
              <a:lnSpc>
                <a:spcPct val="100000"/>
              </a:lnSpc>
              <a:spcBef>
                <a:spcPts val="1580"/>
              </a:spcBef>
              <a:buFont typeface="HelveticaNeueLTStd-Lt"/>
              <a:buChar char="–"/>
              <a:tabLst>
                <a:tab pos="229235" algn="l"/>
              </a:tabLst>
            </a:pPr>
            <a:r>
              <a:rPr lang="en-GB" sz="1400" dirty="0">
                <a:cs typeface="HelveticaNeueLTStd-Roman"/>
              </a:rPr>
              <a:t>A</a:t>
            </a:r>
            <a:r>
              <a:rPr lang="en-GB" sz="1400" spc="-10" dirty="0">
                <a:cs typeface="HelveticaNeueLTStd-Roman"/>
              </a:rPr>
              <a:t> question </a:t>
            </a:r>
            <a:r>
              <a:rPr lang="en-GB" sz="1400" spc="-5" dirty="0">
                <a:cs typeface="HelveticaNeueLTStd-Roman"/>
              </a:rPr>
              <a:t>is</a:t>
            </a:r>
            <a:r>
              <a:rPr lang="en-GB" sz="1400" spc="-10" dirty="0">
                <a:cs typeface="HelveticaNeueLTStd-Roman"/>
              </a:rPr>
              <a:t> </a:t>
            </a:r>
            <a:r>
              <a:rPr lang="en-GB" sz="1400" spc="-5" dirty="0">
                <a:cs typeface="HelveticaNeueLTStd-Roman"/>
              </a:rPr>
              <a:t>an</a:t>
            </a:r>
            <a:r>
              <a:rPr lang="en-GB" sz="1400" spc="-10" dirty="0">
                <a:cs typeface="HelveticaNeueLTStd-Roman"/>
              </a:rPr>
              <a:t> </a:t>
            </a:r>
            <a:r>
              <a:rPr lang="en-GB" sz="1400" b="1" spc="-15" dirty="0">
                <a:cs typeface="HelveticaNeueLTStd-Roman"/>
              </a:rPr>
              <a:t>invitation</a:t>
            </a:r>
          </a:p>
          <a:p>
            <a:pPr marL="228600" indent="-216535">
              <a:lnSpc>
                <a:spcPct val="100000"/>
              </a:lnSpc>
              <a:spcBef>
                <a:spcPts val="1580"/>
              </a:spcBef>
              <a:buFont typeface="HelveticaNeueLTStd-Lt"/>
              <a:buChar char="–"/>
              <a:tabLst>
                <a:tab pos="229235" algn="l"/>
              </a:tabLst>
            </a:pPr>
            <a:endParaRPr lang="en-GB" sz="1400" b="1" dirty="0">
              <a:cs typeface="HelveticaNeueLTStd-Roman"/>
            </a:endParaRPr>
          </a:p>
          <a:p>
            <a:pPr marL="228600" marR="5080" indent="-216535">
              <a:lnSpc>
                <a:spcPct val="130200"/>
              </a:lnSpc>
              <a:spcBef>
                <a:spcPts val="1500"/>
              </a:spcBef>
              <a:buFont typeface="HelveticaNeueLTStd-Lt"/>
              <a:buChar char="–"/>
              <a:tabLst>
                <a:tab pos="229235" algn="l"/>
              </a:tabLst>
            </a:pPr>
            <a:r>
              <a:rPr lang="en-GB" sz="1400" spc="-10" dirty="0">
                <a:solidFill>
                  <a:schemeClr val="accent1"/>
                </a:solidFill>
                <a:cs typeface="HelveticaNeueLTStd-Roman"/>
              </a:rPr>
              <a:t>If</a:t>
            </a:r>
            <a:r>
              <a:rPr lang="en-GB" sz="1400" spc="-5" dirty="0">
                <a:solidFill>
                  <a:schemeClr val="accent1"/>
                </a:solidFill>
                <a:cs typeface="HelveticaNeueLTStd-Roman"/>
              </a:rPr>
              <a:t> </a:t>
            </a:r>
            <a:r>
              <a:rPr lang="en-GB" sz="1400" spc="-20" dirty="0">
                <a:solidFill>
                  <a:schemeClr val="accent1"/>
                </a:solidFill>
                <a:cs typeface="HelveticaNeueLTStd-Roman"/>
              </a:rPr>
              <a:t>we</a:t>
            </a:r>
            <a:r>
              <a:rPr lang="en-GB" sz="1400" dirty="0">
                <a:solidFill>
                  <a:schemeClr val="accent1"/>
                </a:solidFill>
                <a:cs typeface="HelveticaNeueLTStd-Roman"/>
              </a:rPr>
              <a:t> </a:t>
            </a:r>
            <a:r>
              <a:rPr lang="en-GB" sz="1400" spc="-20" dirty="0">
                <a:solidFill>
                  <a:schemeClr val="accent1"/>
                </a:solidFill>
                <a:cs typeface="HelveticaNeueLTStd-Roman"/>
              </a:rPr>
              <a:t>always</a:t>
            </a:r>
            <a:r>
              <a:rPr lang="en-GB" sz="1400" dirty="0">
                <a:solidFill>
                  <a:schemeClr val="accent1"/>
                </a:solidFill>
                <a:cs typeface="HelveticaNeueLTStd-Roman"/>
              </a:rPr>
              <a:t> </a:t>
            </a:r>
            <a:r>
              <a:rPr lang="en-GB" sz="1400" spc="-5" dirty="0">
                <a:solidFill>
                  <a:schemeClr val="accent1"/>
                </a:solidFill>
                <a:cs typeface="HelveticaNeueLTStd-Roman"/>
              </a:rPr>
              <a:t>ask</a:t>
            </a:r>
            <a:r>
              <a:rPr lang="en-GB" sz="1400" dirty="0">
                <a:solidFill>
                  <a:schemeClr val="accent1"/>
                </a:solidFill>
                <a:cs typeface="HelveticaNeueLTStd-Roman"/>
              </a:rPr>
              <a:t> </a:t>
            </a:r>
            <a:r>
              <a:rPr lang="en-GB" sz="1400" spc="-10" dirty="0">
                <a:solidFill>
                  <a:schemeClr val="accent1"/>
                </a:solidFill>
                <a:cs typeface="HelveticaNeueLTStd-Roman"/>
              </a:rPr>
              <a:t>the</a:t>
            </a:r>
            <a:r>
              <a:rPr lang="en-GB" sz="1400" dirty="0">
                <a:solidFill>
                  <a:schemeClr val="accent1"/>
                </a:solidFill>
                <a:cs typeface="HelveticaNeueLTStd-Roman"/>
              </a:rPr>
              <a:t> </a:t>
            </a:r>
            <a:r>
              <a:rPr lang="en-GB" sz="1400" spc="-5" dirty="0">
                <a:solidFill>
                  <a:schemeClr val="accent1"/>
                </a:solidFill>
                <a:cs typeface="HelveticaNeueLTStd-Roman"/>
              </a:rPr>
              <a:t>same</a:t>
            </a:r>
            <a:r>
              <a:rPr lang="en-GB" sz="1400" dirty="0">
                <a:solidFill>
                  <a:schemeClr val="accent1"/>
                </a:solidFill>
                <a:cs typeface="HelveticaNeueLTStd-Roman"/>
              </a:rPr>
              <a:t> type </a:t>
            </a:r>
            <a:r>
              <a:rPr lang="en-GB" sz="1400" spc="-10" dirty="0">
                <a:solidFill>
                  <a:schemeClr val="accent1"/>
                </a:solidFill>
                <a:cs typeface="HelveticaNeueLTStd-Roman"/>
              </a:rPr>
              <a:t>of</a:t>
            </a:r>
            <a:r>
              <a:rPr lang="en-GB" sz="1400" dirty="0">
                <a:solidFill>
                  <a:schemeClr val="accent1"/>
                </a:solidFill>
                <a:cs typeface="HelveticaNeueLTStd-Roman"/>
              </a:rPr>
              <a:t> </a:t>
            </a:r>
            <a:r>
              <a:rPr lang="en-GB" sz="1400" spc="-10" dirty="0">
                <a:solidFill>
                  <a:schemeClr val="accent1"/>
                </a:solidFill>
                <a:cs typeface="HelveticaNeueLTStd-Roman"/>
              </a:rPr>
              <a:t>questions,</a:t>
            </a:r>
            <a:r>
              <a:rPr lang="en-GB" sz="1400" dirty="0">
                <a:solidFill>
                  <a:schemeClr val="accent1"/>
                </a:solidFill>
                <a:cs typeface="HelveticaNeueLTStd-Roman"/>
              </a:rPr>
              <a:t> </a:t>
            </a:r>
            <a:r>
              <a:rPr lang="en-GB" sz="1400" spc="-20" dirty="0">
                <a:solidFill>
                  <a:schemeClr val="accent1"/>
                </a:solidFill>
                <a:cs typeface="HelveticaNeueLTStd-Roman"/>
              </a:rPr>
              <a:t>we</a:t>
            </a:r>
            <a:r>
              <a:rPr lang="en-GB" sz="1400" dirty="0">
                <a:solidFill>
                  <a:schemeClr val="accent1"/>
                </a:solidFill>
                <a:cs typeface="HelveticaNeueLTStd-Roman"/>
              </a:rPr>
              <a:t> </a:t>
            </a:r>
            <a:r>
              <a:rPr lang="en-GB" sz="1400" spc="-15" dirty="0">
                <a:solidFill>
                  <a:schemeClr val="accent1"/>
                </a:solidFill>
                <a:cs typeface="HelveticaNeueLTStd-Roman"/>
              </a:rPr>
              <a:t>will</a:t>
            </a:r>
            <a:r>
              <a:rPr lang="en-GB" sz="1400" dirty="0">
                <a:solidFill>
                  <a:schemeClr val="accent1"/>
                </a:solidFill>
                <a:cs typeface="HelveticaNeueLTStd-Roman"/>
              </a:rPr>
              <a:t> </a:t>
            </a:r>
            <a:r>
              <a:rPr lang="en-GB" sz="1400" spc="-25" dirty="0">
                <a:solidFill>
                  <a:schemeClr val="accent1"/>
                </a:solidFill>
                <a:cs typeface="HelveticaNeueLTStd-Roman"/>
              </a:rPr>
              <a:t>have</a:t>
            </a:r>
            <a:r>
              <a:rPr lang="en-GB" sz="1400" dirty="0">
                <a:solidFill>
                  <a:schemeClr val="accent1"/>
                </a:solidFill>
                <a:cs typeface="HelveticaNeueLTStd-Roman"/>
              </a:rPr>
              <a:t> </a:t>
            </a:r>
            <a:r>
              <a:rPr lang="en-GB" sz="1400" spc="-10" dirty="0">
                <a:solidFill>
                  <a:schemeClr val="accent1"/>
                </a:solidFill>
                <a:cs typeface="HelveticaNeueLTStd-Roman"/>
              </a:rPr>
              <a:t>the</a:t>
            </a:r>
            <a:r>
              <a:rPr lang="en-GB" sz="1400" dirty="0">
                <a:solidFill>
                  <a:schemeClr val="accent1"/>
                </a:solidFill>
                <a:cs typeface="HelveticaNeueLTStd-Roman"/>
              </a:rPr>
              <a:t> </a:t>
            </a:r>
            <a:r>
              <a:rPr lang="en-GB" sz="1400" spc="-5" dirty="0">
                <a:solidFill>
                  <a:schemeClr val="accent1"/>
                </a:solidFill>
                <a:cs typeface="HelveticaNeueLTStd-Roman"/>
              </a:rPr>
              <a:t>same</a:t>
            </a:r>
            <a:r>
              <a:rPr lang="en-GB" sz="1400" dirty="0">
                <a:solidFill>
                  <a:schemeClr val="accent1"/>
                </a:solidFill>
                <a:cs typeface="HelveticaNeueLTStd-Roman"/>
              </a:rPr>
              <a:t> type </a:t>
            </a:r>
            <a:r>
              <a:rPr lang="en-GB" sz="1400" spc="-10" dirty="0">
                <a:solidFill>
                  <a:schemeClr val="accent1"/>
                </a:solidFill>
                <a:cs typeface="HelveticaNeueLTStd-Roman"/>
              </a:rPr>
              <a:t>of </a:t>
            </a:r>
            <a:r>
              <a:rPr lang="en-GB" sz="1400" spc="-430" dirty="0">
                <a:solidFill>
                  <a:schemeClr val="accent1"/>
                </a:solidFill>
                <a:cs typeface="HelveticaNeueLTStd-Roman"/>
              </a:rPr>
              <a:t> </a:t>
            </a:r>
            <a:r>
              <a:rPr lang="en-GB" sz="1400" spc="-15" dirty="0">
                <a:solidFill>
                  <a:schemeClr val="accent1"/>
                </a:solidFill>
                <a:cs typeface="HelveticaNeueLTStd-Roman"/>
              </a:rPr>
              <a:t>conversation</a:t>
            </a:r>
            <a:endParaRPr lang="en-GB" sz="1400" dirty="0">
              <a:solidFill>
                <a:schemeClr val="accent1"/>
              </a:solidFill>
              <a:cs typeface="HelveticaNeueLTStd-Roman"/>
            </a:endParaRPr>
          </a:p>
          <a:p>
            <a:pPr marL="228600" marR="499745" indent="-216535">
              <a:lnSpc>
                <a:spcPct val="130200"/>
              </a:lnSpc>
              <a:spcBef>
                <a:spcPts val="1500"/>
              </a:spcBef>
              <a:buFont typeface="HelveticaNeueLTStd-Lt"/>
              <a:buChar char="–"/>
              <a:tabLst>
                <a:tab pos="229235" algn="l"/>
              </a:tabLst>
            </a:pPr>
            <a:r>
              <a:rPr lang="en-GB" sz="1400" spc="-10" dirty="0">
                <a:solidFill>
                  <a:schemeClr val="accent5"/>
                </a:solidFill>
                <a:cs typeface="HelveticaNeueLTStd-Roman"/>
              </a:rPr>
              <a:t>Asking</a:t>
            </a:r>
            <a:r>
              <a:rPr lang="en-GB" sz="1400" spc="-5" dirty="0">
                <a:solidFill>
                  <a:schemeClr val="accent5"/>
                </a:solidFill>
                <a:cs typeface="HelveticaNeueLTStd-Roman"/>
              </a:rPr>
              <a:t> </a:t>
            </a:r>
            <a:r>
              <a:rPr lang="en-GB" sz="1400" dirty="0">
                <a:solidFill>
                  <a:schemeClr val="accent5"/>
                </a:solidFill>
                <a:cs typeface="HelveticaNeueLTStd-Roman"/>
              </a:rPr>
              <a:t>a</a:t>
            </a:r>
            <a:r>
              <a:rPr lang="en-GB" sz="1400" spc="5" dirty="0">
                <a:solidFill>
                  <a:schemeClr val="accent5"/>
                </a:solidFill>
                <a:cs typeface="HelveticaNeueLTStd-Roman"/>
              </a:rPr>
              <a:t> </a:t>
            </a:r>
            <a:r>
              <a:rPr lang="en-GB" sz="1400" spc="-10" dirty="0">
                <a:solidFill>
                  <a:schemeClr val="accent5"/>
                </a:solidFill>
                <a:cs typeface="HelveticaNeueLTStd-Roman"/>
              </a:rPr>
              <a:t>question</a:t>
            </a:r>
            <a:r>
              <a:rPr lang="en-GB" sz="1400" spc="5" dirty="0">
                <a:solidFill>
                  <a:schemeClr val="accent5"/>
                </a:solidFill>
                <a:cs typeface="HelveticaNeueLTStd-Roman"/>
              </a:rPr>
              <a:t> </a:t>
            </a:r>
            <a:r>
              <a:rPr lang="en-GB" sz="1400" spc="-10" dirty="0">
                <a:solidFill>
                  <a:schemeClr val="accent5"/>
                </a:solidFill>
                <a:cs typeface="HelveticaNeueLTStd-Roman"/>
              </a:rPr>
              <a:t>from</a:t>
            </a:r>
            <a:r>
              <a:rPr lang="en-GB" sz="1400" spc="5" dirty="0">
                <a:solidFill>
                  <a:schemeClr val="accent5"/>
                </a:solidFill>
                <a:cs typeface="HelveticaNeueLTStd-Roman"/>
              </a:rPr>
              <a:t> </a:t>
            </a:r>
            <a:r>
              <a:rPr lang="en-GB" sz="1400" dirty="0">
                <a:solidFill>
                  <a:schemeClr val="accent5"/>
                </a:solidFill>
                <a:cs typeface="HelveticaNeueLTStd-Roman"/>
              </a:rPr>
              <a:t>a</a:t>
            </a:r>
            <a:r>
              <a:rPr lang="en-GB" sz="1400" spc="5" dirty="0">
                <a:solidFill>
                  <a:schemeClr val="accent5"/>
                </a:solidFill>
                <a:cs typeface="HelveticaNeueLTStd-Roman"/>
              </a:rPr>
              <a:t> </a:t>
            </a:r>
            <a:r>
              <a:rPr lang="en-GB" sz="1400" spc="-10" dirty="0">
                <a:solidFill>
                  <a:schemeClr val="accent5"/>
                </a:solidFill>
                <a:cs typeface="HelveticaNeueLTStd-Roman"/>
              </a:rPr>
              <a:t>different</a:t>
            </a:r>
            <a:r>
              <a:rPr lang="en-GB" sz="1400" dirty="0">
                <a:solidFill>
                  <a:schemeClr val="accent5"/>
                </a:solidFill>
                <a:cs typeface="HelveticaNeueLTStd-Roman"/>
              </a:rPr>
              <a:t> </a:t>
            </a:r>
            <a:r>
              <a:rPr lang="en-GB" sz="1400" spc="-10" dirty="0">
                <a:solidFill>
                  <a:schemeClr val="accent5"/>
                </a:solidFill>
                <a:cs typeface="HelveticaNeueLTStd-Roman"/>
              </a:rPr>
              <a:t>place</a:t>
            </a:r>
            <a:r>
              <a:rPr lang="en-GB" sz="1400" spc="5" dirty="0">
                <a:solidFill>
                  <a:schemeClr val="accent5"/>
                </a:solidFill>
                <a:cs typeface="HelveticaNeueLTStd-Roman"/>
              </a:rPr>
              <a:t> </a:t>
            </a:r>
            <a:r>
              <a:rPr lang="en-GB" sz="1400" spc="-5" dirty="0">
                <a:solidFill>
                  <a:schemeClr val="accent5"/>
                </a:solidFill>
                <a:cs typeface="HelveticaNeueLTStd-Roman"/>
              </a:rPr>
              <a:t>can</a:t>
            </a:r>
            <a:r>
              <a:rPr lang="en-GB" sz="1400" spc="5" dirty="0">
                <a:solidFill>
                  <a:schemeClr val="accent5"/>
                </a:solidFill>
                <a:cs typeface="HelveticaNeueLTStd-Roman"/>
              </a:rPr>
              <a:t> </a:t>
            </a:r>
            <a:r>
              <a:rPr lang="en-GB" sz="1400" spc="-10" dirty="0">
                <a:solidFill>
                  <a:schemeClr val="accent5"/>
                </a:solidFill>
                <a:cs typeface="HelveticaNeueLTStd-Roman"/>
              </a:rPr>
              <a:t>change</a:t>
            </a:r>
            <a:r>
              <a:rPr lang="en-GB" sz="1400" spc="5" dirty="0">
                <a:solidFill>
                  <a:schemeClr val="accent5"/>
                </a:solidFill>
                <a:cs typeface="HelveticaNeueLTStd-Roman"/>
              </a:rPr>
              <a:t> </a:t>
            </a:r>
            <a:r>
              <a:rPr lang="en-GB" sz="1400" spc="-10" dirty="0">
                <a:solidFill>
                  <a:schemeClr val="accent5"/>
                </a:solidFill>
                <a:cs typeface="HelveticaNeueLTStd-Roman"/>
              </a:rPr>
              <a:t>the</a:t>
            </a:r>
            <a:r>
              <a:rPr lang="en-GB" sz="1400" spc="5" dirty="0">
                <a:solidFill>
                  <a:schemeClr val="accent5"/>
                </a:solidFill>
                <a:cs typeface="HelveticaNeueLTStd-Roman"/>
              </a:rPr>
              <a:t> </a:t>
            </a:r>
            <a:r>
              <a:rPr lang="en-GB" sz="1400" spc="-15" dirty="0">
                <a:solidFill>
                  <a:schemeClr val="accent5"/>
                </a:solidFill>
                <a:cs typeface="HelveticaNeueLTStd-Roman"/>
              </a:rPr>
              <a:t>nature</a:t>
            </a:r>
            <a:r>
              <a:rPr lang="en-GB" sz="1400" dirty="0">
                <a:solidFill>
                  <a:schemeClr val="accent5"/>
                </a:solidFill>
                <a:cs typeface="HelveticaNeueLTStd-Roman"/>
              </a:rPr>
              <a:t> </a:t>
            </a:r>
            <a:r>
              <a:rPr lang="en-GB" sz="1400" spc="-10" dirty="0">
                <a:solidFill>
                  <a:schemeClr val="accent5"/>
                </a:solidFill>
                <a:cs typeface="HelveticaNeueLTStd-Roman"/>
              </a:rPr>
              <a:t>of</a:t>
            </a:r>
            <a:r>
              <a:rPr lang="en-GB" sz="1400" spc="5" dirty="0">
                <a:solidFill>
                  <a:schemeClr val="accent5"/>
                </a:solidFill>
                <a:cs typeface="HelveticaNeueLTStd-Roman"/>
              </a:rPr>
              <a:t> </a:t>
            </a:r>
            <a:r>
              <a:rPr lang="en-GB" sz="1400" spc="-10" dirty="0">
                <a:solidFill>
                  <a:schemeClr val="accent5"/>
                </a:solidFill>
                <a:cs typeface="HelveticaNeueLTStd-Roman"/>
              </a:rPr>
              <a:t>the </a:t>
            </a:r>
            <a:r>
              <a:rPr lang="en-GB" sz="1400" spc="-430" dirty="0">
                <a:solidFill>
                  <a:schemeClr val="accent5"/>
                </a:solidFill>
                <a:cs typeface="HelveticaNeueLTStd-Roman"/>
              </a:rPr>
              <a:t> </a:t>
            </a:r>
            <a:r>
              <a:rPr lang="en-GB" sz="1400" spc="-15" dirty="0">
                <a:solidFill>
                  <a:schemeClr val="accent5"/>
                </a:solidFill>
                <a:cs typeface="HelveticaNeueLTStd-Roman"/>
              </a:rPr>
              <a:t>conversation</a:t>
            </a:r>
            <a:r>
              <a:rPr lang="en-GB" sz="1400" dirty="0">
                <a:solidFill>
                  <a:schemeClr val="accent5"/>
                </a:solidFill>
                <a:cs typeface="HelveticaNeueLTStd-Roman"/>
              </a:rPr>
              <a:t> </a:t>
            </a:r>
            <a:r>
              <a:rPr lang="en-GB" sz="1400" spc="-5" dirty="0">
                <a:solidFill>
                  <a:schemeClr val="accent5"/>
                </a:solidFill>
                <a:cs typeface="HelveticaNeueLTStd-Roman"/>
              </a:rPr>
              <a:t>and</a:t>
            </a:r>
            <a:r>
              <a:rPr lang="en-GB" sz="1400" dirty="0">
                <a:solidFill>
                  <a:schemeClr val="accent5"/>
                </a:solidFill>
                <a:cs typeface="HelveticaNeueLTStd-Roman"/>
              </a:rPr>
              <a:t> </a:t>
            </a:r>
            <a:r>
              <a:rPr lang="en-GB" sz="1400" spc="-5" dirty="0">
                <a:solidFill>
                  <a:schemeClr val="accent5"/>
                </a:solidFill>
                <a:cs typeface="HelveticaNeueLTStd-Roman"/>
              </a:rPr>
              <a:t>open</a:t>
            </a:r>
            <a:r>
              <a:rPr lang="en-GB" sz="1400" dirty="0">
                <a:solidFill>
                  <a:schemeClr val="accent5"/>
                </a:solidFill>
                <a:cs typeface="HelveticaNeueLTStd-Roman"/>
              </a:rPr>
              <a:t> </a:t>
            </a:r>
            <a:r>
              <a:rPr lang="en-GB" sz="1400" spc="-15" dirty="0">
                <a:solidFill>
                  <a:schemeClr val="accent5"/>
                </a:solidFill>
                <a:cs typeface="HelveticaNeueLTStd-Roman"/>
              </a:rPr>
              <a:t>new</a:t>
            </a:r>
            <a:r>
              <a:rPr lang="en-GB" sz="1400" dirty="0">
                <a:solidFill>
                  <a:schemeClr val="accent5"/>
                </a:solidFill>
                <a:cs typeface="HelveticaNeueLTStd-Roman"/>
              </a:rPr>
              <a:t> </a:t>
            </a:r>
            <a:r>
              <a:rPr lang="en-GB" sz="1400" spc="-10" dirty="0">
                <a:solidFill>
                  <a:schemeClr val="accent5"/>
                </a:solidFill>
                <a:cs typeface="HelveticaNeueLTStd-Roman"/>
              </a:rPr>
              <a:t>perspectives</a:t>
            </a:r>
            <a:endParaRPr lang="en-GB" sz="1400" dirty="0">
              <a:solidFill>
                <a:schemeClr val="accent5"/>
              </a:solidFill>
              <a:cs typeface="HelveticaNeueLTStd-Roman"/>
            </a:endParaRPr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079245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9E936F-E7C6-B148-8D6F-A774BBB01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Dialogic Choices </a:t>
            </a:r>
            <a:r>
              <a:rPr lang="en-GB" b="0" dirty="0"/>
              <a:t>(B. Garvey)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D092088-0335-B34B-867D-15831355B082}"/>
              </a:ext>
            </a:extLst>
          </p:cNvPr>
          <p:cNvSpPr txBox="1"/>
          <p:nvPr/>
        </p:nvSpPr>
        <p:spPr>
          <a:xfrm>
            <a:off x="683419" y="5938631"/>
            <a:ext cx="7777163" cy="254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3" dirty="0"/>
              <a:t>Example/Demo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0AC43482-C548-B81B-7C68-41184A2E56E0}"/>
              </a:ext>
            </a:extLst>
          </p:cNvPr>
          <p:cNvSpPr/>
          <p:nvPr/>
        </p:nvSpPr>
        <p:spPr>
          <a:xfrm>
            <a:off x="6727954" y="5002266"/>
            <a:ext cx="23068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i="1" dirty="0"/>
              <a:t>Garvey and Stokes (2022: 117)</a:t>
            </a:r>
          </a:p>
        </p:txBody>
      </p: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B5776AF2-5915-4A67-92DA-CA03C6CA440E}"/>
              </a:ext>
            </a:extLst>
          </p:cNvPr>
          <p:cNvGrpSpPr/>
          <p:nvPr/>
        </p:nvGrpSpPr>
        <p:grpSpPr>
          <a:xfrm>
            <a:off x="2346338" y="884817"/>
            <a:ext cx="4314109" cy="4353229"/>
            <a:chOff x="1928647" y="760638"/>
            <a:chExt cx="4314109" cy="4353229"/>
          </a:xfrm>
        </p:grpSpPr>
        <p:pic>
          <p:nvPicPr>
            <p:cNvPr id="20" name="object 5">
              <a:extLst>
                <a:ext uri="{FF2B5EF4-FFF2-40B4-BE49-F238E27FC236}">
                  <a16:creationId xmlns:a16="http://schemas.microsoft.com/office/drawing/2014/main" id="{7E2790ED-F494-370E-736D-33B7BBCE1C9A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28647" y="760638"/>
              <a:ext cx="4314109" cy="4353229"/>
            </a:xfrm>
            <a:prstGeom prst="rect">
              <a:avLst/>
            </a:prstGeom>
          </p:spPr>
        </p:pic>
        <p:sp>
          <p:nvSpPr>
            <p:cNvPr id="21" name="object 6">
              <a:extLst>
                <a:ext uri="{FF2B5EF4-FFF2-40B4-BE49-F238E27FC236}">
                  <a16:creationId xmlns:a16="http://schemas.microsoft.com/office/drawing/2014/main" id="{508CEF0C-980F-43FB-075F-D2508329DEDC}"/>
                </a:ext>
              </a:extLst>
            </p:cNvPr>
            <p:cNvSpPr txBox="1"/>
            <p:nvPr/>
          </p:nvSpPr>
          <p:spPr>
            <a:xfrm>
              <a:off x="3873970" y="1146554"/>
              <a:ext cx="571071" cy="22826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b="1" spc="-5" dirty="0">
                  <a:solidFill>
                    <a:srgbClr val="FFFFFF"/>
                  </a:solidFill>
                  <a:latin typeface="HelveticaNeueLTStd-Hv"/>
                  <a:cs typeface="HelveticaNeueLTStd-Hv"/>
                </a:rPr>
                <a:t>Social</a:t>
              </a:r>
              <a:endParaRPr sz="1400" dirty="0">
                <a:latin typeface="HelveticaNeueLTStd-Hv"/>
                <a:cs typeface="HelveticaNeueLTStd-Hv"/>
              </a:endParaRPr>
            </a:p>
          </p:txBody>
        </p:sp>
        <p:sp>
          <p:nvSpPr>
            <p:cNvPr id="22" name="object 7">
              <a:extLst>
                <a:ext uri="{FF2B5EF4-FFF2-40B4-BE49-F238E27FC236}">
                  <a16:creationId xmlns:a16="http://schemas.microsoft.com/office/drawing/2014/main" id="{A337AB7F-5396-6DC5-86D7-33FA50FA1179}"/>
                </a:ext>
              </a:extLst>
            </p:cNvPr>
            <p:cNvSpPr txBox="1"/>
            <p:nvPr/>
          </p:nvSpPr>
          <p:spPr>
            <a:xfrm>
              <a:off x="5247914" y="1943291"/>
              <a:ext cx="884041" cy="22826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b="1" spc="-20" dirty="0">
                  <a:solidFill>
                    <a:srgbClr val="FFFFFF"/>
                  </a:solidFill>
                  <a:latin typeface="HelveticaNeueLTStd-Hv"/>
                  <a:cs typeface="HelveticaNeueLTStd-Hv"/>
                </a:rPr>
                <a:t>Technical</a:t>
              </a:r>
              <a:endParaRPr sz="1400" dirty="0">
                <a:latin typeface="HelveticaNeueLTStd-Hv"/>
                <a:cs typeface="HelveticaNeueLTStd-Hv"/>
              </a:endParaRPr>
            </a:p>
          </p:txBody>
        </p:sp>
        <p:sp>
          <p:nvSpPr>
            <p:cNvPr id="23" name="object 8">
              <a:extLst>
                <a:ext uri="{FF2B5EF4-FFF2-40B4-BE49-F238E27FC236}">
                  <a16:creationId xmlns:a16="http://schemas.microsoft.com/office/drawing/2014/main" id="{EB6E6D60-E98D-1E6C-430C-658FCDE89F22}"/>
                </a:ext>
              </a:extLst>
            </p:cNvPr>
            <p:cNvSpPr txBox="1"/>
            <p:nvPr/>
          </p:nvSpPr>
          <p:spPr>
            <a:xfrm>
              <a:off x="2115426" y="1943291"/>
              <a:ext cx="1087835" cy="22826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b="1" spc="-5" dirty="0">
                  <a:solidFill>
                    <a:srgbClr val="FFFFFF"/>
                  </a:solidFill>
                  <a:latin typeface="HelveticaNeueLTStd-Hv"/>
                  <a:cs typeface="HelveticaNeueLTStd-Hv"/>
                </a:rPr>
                <a:t>Behavioural</a:t>
              </a:r>
              <a:endParaRPr sz="1400" dirty="0">
                <a:latin typeface="HelveticaNeueLTStd-Hv"/>
                <a:cs typeface="HelveticaNeueLTStd-Hv"/>
              </a:endParaRPr>
            </a:p>
          </p:txBody>
        </p:sp>
        <p:sp>
          <p:nvSpPr>
            <p:cNvPr id="24" name="object 9">
              <a:extLst>
                <a:ext uri="{FF2B5EF4-FFF2-40B4-BE49-F238E27FC236}">
                  <a16:creationId xmlns:a16="http://schemas.microsoft.com/office/drawing/2014/main" id="{F910574E-18A6-96E2-FB02-4A34AA9D3ADB}"/>
                </a:ext>
              </a:extLst>
            </p:cNvPr>
            <p:cNvSpPr txBox="1"/>
            <p:nvPr/>
          </p:nvSpPr>
          <p:spPr>
            <a:xfrm>
              <a:off x="2028752" y="3559954"/>
              <a:ext cx="1039686" cy="22826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b="1" dirty="0">
                  <a:solidFill>
                    <a:srgbClr val="FFFFFF"/>
                  </a:solidFill>
                  <a:latin typeface="HelveticaNeueLTStd-Hv"/>
                  <a:cs typeface="HelveticaNeueLTStd-Hv"/>
                </a:rPr>
                <a:t>Self</a:t>
              </a:r>
              <a:r>
                <a:rPr sz="1400" b="1" spc="-60" dirty="0">
                  <a:solidFill>
                    <a:srgbClr val="FFFFFF"/>
                  </a:solidFill>
                  <a:latin typeface="HelveticaNeueLTStd-Hv"/>
                  <a:cs typeface="HelveticaNeueLTStd-Hv"/>
                </a:rPr>
                <a:t> </a:t>
              </a:r>
              <a:r>
                <a:rPr sz="1400" b="1" spc="-5" dirty="0">
                  <a:solidFill>
                    <a:srgbClr val="FFFFFF"/>
                  </a:solidFill>
                  <a:latin typeface="HelveticaNeueLTStd-Hv"/>
                  <a:cs typeface="HelveticaNeueLTStd-Hv"/>
                </a:rPr>
                <a:t>insight</a:t>
              </a:r>
              <a:endParaRPr sz="1400" dirty="0">
                <a:latin typeface="HelveticaNeueLTStd-Hv"/>
                <a:cs typeface="HelveticaNeueLTStd-Hv"/>
              </a:endParaRPr>
            </a:p>
          </p:txBody>
        </p:sp>
        <p:sp>
          <p:nvSpPr>
            <p:cNvPr id="25" name="object 10">
              <a:extLst>
                <a:ext uri="{FF2B5EF4-FFF2-40B4-BE49-F238E27FC236}">
                  <a16:creationId xmlns:a16="http://schemas.microsoft.com/office/drawing/2014/main" id="{397389FB-8FA1-5A66-1101-33F3A626297C}"/>
                </a:ext>
              </a:extLst>
            </p:cNvPr>
            <p:cNvSpPr txBox="1"/>
            <p:nvPr/>
          </p:nvSpPr>
          <p:spPr>
            <a:xfrm>
              <a:off x="5315648" y="3566693"/>
              <a:ext cx="726716" cy="22826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b="1" spc="-20" dirty="0">
                  <a:solidFill>
                    <a:srgbClr val="FFFFFF"/>
                  </a:solidFill>
                  <a:latin typeface="HelveticaNeueLTStd-Hv"/>
                  <a:cs typeface="HelveticaNeueLTStd-Hv"/>
                </a:rPr>
                <a:t>Tactical</a:t>
              </a:r>
              <a:endParaRPr sz="1400" dirty="0">
                <a:latin typeface="HelveticaNeueLTStd-Hv"/>
                <a:cs typeface="HelveticaNeueLTStd-Hv"/>
              </a:endParaRPr>
            </a:p>
          </p:txBody>
        </p:sp>
        <p:sp>
          <p:nvSpPr>
            <p:cNvPr id="26" name="object 11">
              <a:extLst>
                <a:ext uri="{FF2B5EF4-FFF2-40B4-BE49-F238E27FC236}">
                  <a16:creationId xmlns:a16="http://schemas.microsoft.com/office/drawing/2014/main" id="{D3F5A6C9-43AC-25B1-5C7B-17BF3FDFD131}"/>
                </a:ext>
              </a:extLst>
            </p:cNvPr>
            <p:cNvSpPr txBox="1"/>
            <p:nvPr/>
          </p:nvSpPr>
          <p:spPr>
            <a:xfrm>
              <a:off x="3709418" y="4427634"/>
              <a:ext cx="967907" cy="25904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b="1" spc="5" dirty="0">
                  <a:solidFill>
                    <a:srgbClr val="FFFFFF"/>
                  </a:solidFill>
                  <a:latin typeface="HelveticaNeueLTStd-Hv"/>
                  <a:cs typeface="HelveticaNeueLTStd-Hv"/>
                </a:rPr>
                <a:t>S</a:t>
              </a:r>
              <a:r>
                <a:rPr sz="1600" b="1" spc="10" dirty="0">
                  <a:solidFill>
                    <a:srgbClr val="FFFFFF"/>
                  </a:solidFill>
                  <a:latin typeface="HelveticaNeueLTStd-Hv"/>
                  <a:cs typeface="HelveticaNeueLTStd-Hv"/>
                </a:rPr>
                <a:t>t</a:t>
              </a:r>
              <a:r>
                <a:rPr sz="1600" b="1" spc="5" dirty="0">
                  <a:solidFill>
                    <a:srgbClr val="FFFFFF"/>
                  </a:solidFill>
                  <a:latin typeface="HelveticaNeueLTStd-Hv"/>
                  <a:cs typeface="HelveticaNeueLTStd-Hv"/>
                </a:rPr>
                <a:t>r</a:t>
              </a:r>
              <a:r>
                <a:rPr sz="1600" b="1" spc="-5" dirty="0">
                  <a:solidFill>
                    <a:srgbClr val="FFFFFF"/>
                  </a:solidFill>
                  <a:latin typeface="HelveticaNeueLTStd-Hv"/>
                  <a:cs typeface="HelveticaNeueLTStd-Hv"/>
                </a:rPr>
                <a:t>a</a:t>
              </a:r>
              <a:r>
                <a:rPr sz="1600" b="1" spc="-10" dirty="0">
                  <a:solidFill>
                    <a:srgbClr val="FFFFFF"/>
                  </a:solidFill>
                  <a:latin typeface="HelveticaNeueLTStd-Hv"/>
                  <a:cs typeface="HelveticaNeueLTStd-Hv"/>
                </a:rPr>
                <a:t>t</a:t>
              </a:r>
              <a:r>
                <a:rPr sz="1600" b="1" spc="5" dirty="0">
                  <a:solidFill>
                    <a:srgbClr val="FFFFFF"/>
                  </a:solidFill>
                  <a:latin typeface="HelveticaNeueLTStd-Hv"/>
                  <a:cs typeface="HelveticaNeueLTStd-Hv"/>
                </a:rPr>
                <a:t>e</a:t>
              </a:r>
              <a:r>
                <a:rPr sz="1600" b="1" dirty="0">
                  <a:solidFill>
                    <a:srgbClr val="FFFFFF"/>
                  </a:solidFill>
                  <a:latin typeface="HelveticaNeueLTStd-Hv"/>
                  <a:cs typeface="HelveticaNeueLTStd-Hv"/>
                </a:rPr>
                <a:t>g</a:t>
              </a:r>
              <a:r>
                <a:rPr sz="1600" b="1" spc="-5" dirty="0">
                  <a:solidFill>
                    <a:srgbClr val="FFFFFF"/>
                  </a:solidFill>
                  <a:latin typeface="HelveticaNeueLTStd-Hv"/>
                  <a:cs typeface="HelveticaNeueLTStd-Hv"/>
                </a:rPr>
                <a:t>ic</a:t>
              </a:r>
              <a:endParaRPr sz="1600" dirty="0">
                <a:latin typeface="HelveticaNeueLTStd-Hv"/>
                <a:cs typeface="HelveticaNeueLTStd-Hv"/>
              </a:endParaRPr>
            </a:p>
          </p:txBody>
        </p:sp>
        <p:sp>
          <p:nvSpPr>
            <p:cNvPr id="27" name="object 12">
              <a:extLst>
                <a:ext uri="{FF2B5EF4-FFF2-40B4-BE49-F238E27FC236}">
                  <a16:creationId xmlns:a16="http://schemas.microsoft.com/office/drawing/2014/main" id="{FF5E1977-C6EE-1643-7852-3E1C1C722093}"/>
                </a:ext>
              </a:extLst>
            </p:cNvPr>
            <p:cNvSpPr txBox="1"/>
            <p:nvPr/>
          </p:nvSpPr>
          <p:spPr>
            <a:xfrm>
              <a:off x="3533424" y="2608496"/>
              <a:ext cx="1513519" cy="434158"/>
            </a:xfrm>
            <a:prstGeom prst="rect">
              <a:avLst/>
            </a:prstGeom>
          </p:spPr>
          <p:txBody>
            <a:bodyPr vert="horz" wrap="square" lIns="0" tIns="2540" rIns="0" bIns="0" rtlCol="0">
              <a:spAutoFit/>
            </a:bodyPr>
            <a:lstStyle/>
            <a:p>
              <a:pPr marL="12700" marR="5080" indent="203835">
                <a:lnSpc>
                  <a:spcPct val="104200"/>
                </a:lnSpc>
                <a:spcBef>
                  <a:spcPts val="20"/>
                </a:spcBef>
              </a:pPr>
              <a:r>
                <a:rPr sz="1400" b="1" dirty="0">
                  <a:solidFill>
                    <a:srgbClr val="FFFFFF"/>
                  </a:solidFill>
                  <a:latin typeface="HelveticaNeueLT Std"/>
                  <a:cs typeface="HelveticaNeueLT Std"/>
                </a:rPr>
                <a:t>Mentoring </a:t>
              </a:r>
              <a:r>
                <a:rPr sz="1400" b="1" spc="5" dirty="0">
                  <a:solidFill>
                    <a:srgbClr val="FFFFFF"/>
                  </a:solidFill>
                  <a:latin typeface="HelveticaNeueLT Std"/>
                  <a:cs typeface="HelveticaNeueLT Std"/>
                </a:rPr>
                <a:t> </a:t>
              </a:r>
              <a:r>
                <a:rPr sz="1400" b="1" spc="-5" dirty="0">
                  <a:solidFill>
                    <a:srgbClr val="FFFFFF"/>
                  </a:solidFill>
                  <a:latin typeface="HelveticaNeueLT Std"/>
                  <a:cs typeface="HelveticaNeueLT Std"/>
                </a:rPr>
                <a:t>C</a:t>
              </a:r>
              <a:r>
                <a:rPr sz="1400" b="1" spc="5" dirty="0">
                  <a:solidFill>
                    <a:srgbClr val="FFFFFF"/>
                  </a:solidFill>
                  <a:latin typeface="HelveticaNeueLT Std"/>
                  <a:cs typeface="HelveticaNeueLT Std"/>
                </a:rPr>
                <a:t>o</a:t>
              </a:r>
              <a:r>
                <a:rPr sz="1400" b="1" spc="-20" dirty="0">
                  <a:solidFill>
                    <a:srgbClr val="FFFFFF"/>
                  </a:solidFill>
                  <a:latin typeface="HelveticaNeueLT Std"/>
                  <a:cs typeface="HelveticaNeueLT Std"/>
                </a:rPr>
                <a:t>nv</a:t>
              </a:r>
              <a:r>
                <a:rPr sz="1400" b="1" spc="5" dirty="0">
                  <a:solidFill>
                    <a:srgbClr val="FFFFFF"/>
                  </a:solidFill>
                  <a:latin typeface="HelveticaNeueLT Std"/>
                  <a:cs typeface="HelveticaNeueLT Std"/>
                </a:rPr>
                <a:t>e</a:t>
              </a:r>
              <a:r>
                <a:rPr sz="1400" b="1" spc="20" dirty="0">
                  <a:solidFill>
                    <a:srgbClr val="FFFFFF"/>
                  </a:solidFill>
                  <a:latin typeface="HelveticaNeueLT Std"/>
                  <a:cs typeface="HelveticaNeueLT Std"/>
                </a:rPr>
                <a:t>r</a:t>
              </a:r>
              <a:r>
                <a:rPr sz="1400" b="1" spc="10" dirty="0">
                  <a:solidFill>
                    <a:srgbClr val="FFFFFF"/>
                  </a:solidFill>
                  <a:latin typeface="HelveticaNeueLT Std"/>
                  <a:cs typeface="HelveticaNeueLT Std"/>
                </a:rPr>
                <a:t>s</a:t>
              </a:r>
              <a:r>
                <a:rPr sz="1400" b="1" spc="5" dirty="0">
                  <a:solidFill>
                    <a:srgbClr val="FFFFFF"/>
                  </a:solidFill>
                  <a:latin typeface="HelveticaNeueLT Std"/>
                  <a:cs typeface="HelveticaNeueLT Std"/>
                </a:rPr>
                <a:t>a</a:t>
              </a:r>
              <a:r>
                <a:rPr sz="1400" b="1" spc="25" dirty="0">
                  <a:solidFill>
                    <a:srgbClr val="FFFFFF"/>
                  </a:solidFill>
                  <a:latin typeface="HelveticaNeueLT Std"/>
                  <a:cs typeface="HelveticaNeueLT Std"/>
                </a:rPr>
                <a:t>t</a:t>
              </a:r>
              <a:r>
                <a:rPr sz="1400" b="1" dirty="0">
                  <a:solidFill>
                    <a:srgbClr val="FFFFFF"/>
                  </a:solidFill>
                  <a:latin typeface="HelveticaNeueLT Std"/>
                  <a:cs typeface="HelveticaNeueLT Std"/>
                </a:rPr>
                <a:t>i</a:t>
              </a:r>
              <a:r>
                <a:rPr sz="1400" b="1" spc="5" dirty="0">
                  <a:solidFill>
                    <a:srgbClr val="FFFFFF"/>
                  </a:solidFill>
                  <a:latin typeface="HelveticaNeueLT Std"/>
                  <a:cs typeface="HelveticaNeueLT Std"/>
                </a:rPr>
                <a:t>on</a:t>
              </a:r>
              <a:r>
                <a:rPr sz="1400" b="1" dirty="0">
                  <a:solidFill>
                    <a:srgbClr val="FFFFFF"/>
                  </a:solidFill>
                  <a:latin typeface="HelveticaNeueLT Std"/>
                  <a:cs typeface="HelveticaNeueLT Std"/>
                </a:rPr>
                <a:t>s</a:t>
              </a:r>
              <a:endParaRPr sz="1400" dirty="0">
                <a:latin typeface="HelveticaNeueLT Std"/>
                <a:cs typeface="HelveticaNeueLT St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1887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9E936F-E7C6-B148-8D6F-A774BBB01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Dialogic Choices </a:t>
            </a:r>
            <a:r>
              <a:rPr lang="en-GB" b="0" dirty="0"/>
              <a:t>(B. Garvey)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BBF9F4-BBAD-9B40-B0F6-F6161B2DF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419" y="1129904"/>
            <a:ext cx="7777163" cy="1348249"/>
          </a:xfrm>
        </p:spPr>
        <p:txBody>
          <a:bodyPr/>
          <a:lstStyle/>
          <a:p>
            <a:br>
              <a:rPr lang="en-GB" sz="1200"/>
            </a:br>
            <a:endParaRPr lang="en-GB" sz="1200"/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BBA1D14A-9536-E044-BC12-3CD62D76769A}"/>
              </a:ext>
            </a:extLst>
          </p:cNvPr>
          <p:cNvSpPr txBox="1"/>
          <p:nvPr/>
        </p:nvSpPr>
        <p:spPr>
          <a:xfrm>
            <a:off x="650489" y="1062997"/>
            <a:ext cx="7810092" cy="337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lang="de-DE" sz="1400" b="1" spc="-10" dirty="0" err="1">
                <a:latin typeface="Arial" panose="020B0604020202020204" pitchFamily="34" charset="0"/>
                <a:cs typeface="Arial" panose="020B0604020202020204" pitchFamily="34" charset="0"/>
              </a:rPr>
              <a:t>Formulate</a:t>
            </a:r>
            <a:r>
              <a:rPr lang="de-DE" sz="1400" b="1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de-DE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de-DE" sz="1400" b="1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spc="-5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spc="-5" dirty="0" err="1"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spc="-1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400" b="1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six</a:t>
            </a:r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areas</a:t>
            </a:r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lang="de-DE" sz="1400" b="1" i="1" spc="-5" dirty="0" err="1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de-DE" sz="1400" b="1" i="1" spc="-5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de-DE" sz="1400" b="1" i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i="1" spc="-10" dirty="0" err="1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</a:t>
            </a:r>
            <a:r>
              <a:rPr lang="de-DE" sz="1400" b="1" i="1" spc="-1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de-DE" sz="1400" b="1" i="1" spc="5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i="1" spc="-10" dirty="0" err="1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tactical</a:t>
            </a:r>
            <a:r>
              <a:rPr lang="de-DE" sz="1400" b="1" i="1" spc="-1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de-DE" sz="1400" b="1" i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i="1" spc="-10" dirty="0" err="1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</a:t>
            </a:r>
            <a:r>
              <a:rPr lang="de-DE" sz="1400" b="1" i="1" spc="-1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de-DE" sz="1400" b="1" i="1" spc="5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i="1" spc="-15" dirty="0" err="1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self-insight</a:t>
            </a:r>
            <a:r>
              <a:rPr lang="de-DE" sz="1400" b="1" i="1" spc="-15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de-DE" sz="1400" b="1" i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i="1" spc="-10" dirty="0" err="1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behavioural</a:t>
            </a:r>
            <a:r>
              <a:rPr lang="de-DE" sz="1400" b="1" i="1" spc="-1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14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lang="de-DE" sz="1400" b="1" dirty="0" err="1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Instructions</a:t>
            </a:r>
            <a:r>
              <a:rPr lang="de-DE" sz="14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sz="14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16535">
              <a:lnSpc>
                <a:spcPct val="100000"/>
              </a:lnSpc>
              <a:spcBef>
                <a:spcPts val="580"/>
              </a:spcBef>
              <a:buFont typeface="HelveticaNeueLTStd-Lt"/>
              <a:buChar char="–"/>
              <a:tabLst>
                <a:tab pos="229235" algn="l"/>
              </a:tabLst>
            </a:pPr>
            <a:r>
              <a:rPr lang="de-DE" sz="1400" spc="-10" dirty="0" err="1">
                <a:latin typeface="Arial" panose="020B0604020202020204" pitchFamily="34" charset="0"/>
                <a:cs typeface="Arial" panose="020B0604020202020204" pitchFamily="34" charset="0"/>
              </a:rPr>
              <a:t>Ensure</a:t>
            </a:r>
            <a:r>
              <a:rPr lang="de-DE"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spc="-10" dirty="0" err="1">
                <a:latin typeface="Arial" panose="020B0604020202020204" pitchFamily="34" charset="0"/>
                <a:cs typeface="Arial" panose="020B0604020202020204" pitchFamily="34" charset="0"/>
              </a:rPr>
              <a:t>everyone</a:t>
            </a:r>
            <a:r>
              <a:rPr lang="de-DE"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spc="-10" dirty="0" err="1">
                <a:latin typeface="Arial" panose="020B0604020202020204" pitchFamily="34" charset="0"/>
                <a:cs typeface="Arial" panose="020B0604020202020204" pitchFamily="34" charset="0"/>
              </a:rPr>
              <a:t>gets</a:t>
            </a:r>
            <a:r>
              <a:rPr lang="de-DE"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spc="-5" dirty="0" err="1">
                <a:latin typeface="Arial" panose="020B0604020202020204" pitchFamily="34" charset="0"/>
                <a:cs typeface="Arial" panose="020B0604020202020204" pitchFamily="34" charset="0"/>
              </a:rPr>
              <a:t>equal</a:t>
            </a:r>
            <a:r>
              <a:rPr lang="de-DE"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spc="-15" dirty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16535">
              <a:lnSpc>
                <a:spcPct val="100000"/>
              </a:lnSpc>
              <a:spcBef>
                <a:spcPts val="580"/>
              </a:spcBef>
              <a:buFont typeface="HelveticaNeueLTStd-Lt"/>
              <a:buChar char="–"/>
              <a:tabLst>
                <a:tab pos="229235" algn="l"/>
              </a:tabLst>
            </a:pPr>
            <a:r>
              <a:rPr lang="de-DE" sz="1400" spc="-10" dirty="0">
                <a:latin typeface="Arial" panose="020B0604020202020204" pitchFamily="34" charset="0"/>
                <a:cs typeface="Arial" panose="020B0604020202020204" pitchFamily="34" charset="0"/>
              </a:rPr>
              <a:t>Stick </a:t>
            </a:r>
            <a:r>
              <a:rPr lang="de-DE" sz="1400" spc="-2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spc="-1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spc="-20" dirty="0" err="1">
                <a:latin typeface="Arial" panose="020B0604020202020204" pitchFamily="34" charset="0"/>
                <a:cs typeface="Arial" panose="020B0604020202020204" pitchFamily="34" charset="0"/>
              </a:rPr>
              <a:t>exercise</a:t>
            </a:r>
            <a:r>
              <a:rPr lang="de-DE"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spc="-10" dirty="0" err="1">
                <a:latin typeface="Arial" panose="020B0604020202020204" pitchFamily="34" charset="0"/>
                <a:cs typeface="Arial" panose="020B0604020202020204" pitchFamily="34" charset="0"/>
              </a:rPr>
              <a:t>brief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marR="5080" indent="-216535">
              <a:lnSpc>
                <a:spcPct val="130200"/>
              </a:lnSpc>
              <a:buFont typeface="HelveticaNeueLTStd-Lt"/>
              <a:buChar char="–"/>
              <a:tabLst>
                <a:tab pos="229235" algn="l"/>
              </a:tabLst>
            </a:pPr>
            <a:r>
              <a:rPr lang="de-DE" sz="1400" spc="-50" dirty="0"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de-DE"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spc="-15" dirty="0" err="1">
                <a:latin typeface="Arial" panose="020B0604020202020204" pitchFamily="34" charset="0"/>
                <a:cs typeface="Arial" panose="020B0604020202020204" pitchFamily="34" charset="0"/>
              </a:rPr>
              <a:t>notes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spc="-5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spc="-10" dirty="0" err="1">
                <a:latin typeface="Arial" panose="020B0604020202020204" pitchFamily="34" charset="0"/>
                <a:cs typeface="Arial" panose="020B0604020202020204" pitchFamily="34" charset="0"/>
              </a:rPr>
              <a:t>sum</a:t>
            </a:r>
            <a:r>
              <a:rPr lang="de-DE"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spc="-10" dirty="0" err="1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spc="-1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spc="-25" dirty="0" err="1"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r>
              <a:rPr lang="de-DE"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spc="-10" dirty="0" err="1"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spc="-10" dirty="0" err="1">
                <a:latin typeface="Arial" panose="020B0604020202020204" pitchFamily="34" charset="0"/>
                <a:cs typeface="Arial" panose="020B0604020202020204" pitchFamily="34" charset="0"/>
              </a:rPr>
              <a:t>points</a:t>
            </a:r>
            <a:r>
              <a:rPr lang="de-DE" sz="1400" spc="-1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spc="-5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de-DE"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spc="-5" dirty="0" err="1">
                <a:latin typeface="Arial" panose="020B0604020202020204" pitchFamily="34" charset="0"/>
                <a:cs typeface="Arial" panose="020B0604020202020204" pitchFamily="34" charset="0"/>
              </a:rPr>
              <a:t>prepared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spc="-2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type </a:t>
            </a:r>
            <a:r>
              <a:rPr lang="de-DE" sz="1400" spc="-15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de-DE" sz="1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spc="-4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spc="-10" dirty="0" err="1">
                <a:latin typeface="Arial" panose="020B0604020202020204" pitchFamily="34" charset="0"/>
                <a:cs typeface="Arial" panose="020B0604020202020204" pitchFamily="34" charset="0"/>
              </a:rPr>
              <a:t>suggestions</a:t>
            </a:r>
            <a:r>
              <a:rPr lang="de-DE"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spc="-20" dirty="0" err="1"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de-DE"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spc="-1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spc="-10" dirty="0" err="1">
                <a:latin typeface="Arial" panose="020B0604020202020204" pitchFamily="34" charset="0"/>
                <a:cs typeface="Arial" panose="020B0604020202020204" pitchFamily="34" charset="0"/>
              </a:rPr>
              <a:t>chat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spc="-20" dirty="0">
                <a:latin typeface="Arial" panose="020B0604020202020204" pitchFamily="34" charset="0"/>
                <a:cs typeface="Arial" panose="020B0604020202020204" pitchFamily="34" charset="0"/>
              </a:rPr>
              <a:t>box!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16535">
              <a:lnSpc>
                <a:spcPct val="100000"/>
              </a:lnSpc>
              <a:spcBef>
                <a:spcPts val="580"/>
              </a:spcBef>
              <a:buFont typeface="HelveticaNeueLTStd-Lt"/>
              <a:buChar char="–"/>
              <a:tabLst>
                <a:tab pos="229235" algn="l"/>
              </a:tabLst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  <a:r>
              <a:rPr lang="de-DE" sz="1400" spc="-10" dirty="0">
                <a:latin typeface="Arial" panose="020B0604020202020204" pitchFamily="34" charset="0"/>
                <a:cs typeface="Arial" panose="020B0604020202020204" pitchFamily="34" charset="0"/>
              </a:rPr>
              <a:t> back in</a:t>
            </a:r>
            <a:r>
              <a:rPr lang="de-DE"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16535">
              <a:lnSpc>
                <a:spcPct val="100000"/>
              </a:lnSpc>
              <a:spcBef>
                <a:spcPts val="580"/>
              </a:spcBef>
              <a:buFont typeface="HelveticaNeueLTStd-Lt"/>
              <a:buChar char="–"/>
              <a:tabLst>
                <a:tab pos="229235" algn="l"/>
              </a:tabLst>
            </a:pPr>
            <a:r>
              <a:rPr lang="de-DE" sz="1400" spc="-20" dirty="0" err="1">
                <a:latin typeface="Arial" panose="020B0604020202020204" pitchFamily="34" charset="0"/>
                <a:cs typeface="Arial" panose="020B0604020202020204" pitchFamily="34" charset="0"/>
              </a:rPr>
              <a:t>Enjoy</a:t>
            </a:r>
            <a:r>
              <a:rPr lang="de-DE" sz="1400" spc="-2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lang="de-DE" sz="1400" b="1" spc="-10" dirty="0">
                <a:latin typeface="Arial" panose="020B0604020202020204" pitchFamily="34" charset="0"/>
                <a:cs typeface="Arial" panose="020B0604020202020204" pitchFamily="34" charset="0"/>
              </a:rPr>
              <a:t>Time:</a:t>
            </a:r>
            <a:r>
              <a:rPr lang="de-DE" sz="140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spc="-30" dirty="0">
                <a:latin typeface="Arial" panose="020B0604020202020204" pitchFamily="34" charset="0"/>
                <a:cs typeface="Arial" panose="020B0604020202020204" pitchFamily="34" charset="0"/>
              </a:rPr>
              <a:t>10’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06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9E936F-E7C6-B148-8D6F-A774BBB01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Exercice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BBF9F4-BBAD-9B40-B0F6-F6161B2DF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400" b="1" dirty="0"/>
              <a:t>Breakout session:</a:t>
            </a:r>
            <a:endParaRPr lang="en-GB" sz="1400" dirty="0"/>
          </a:p>
          <a:p>
            <a:pPr marL="214313" indent="-214313">
              <a:buFont typeface="Symbol" pitchFamily="2" charset="2"/>
              <a:buChar char="-"/>
            </a:pPr>
            <a:r>
              <a:rPr lang="en-GB" sz="1400" dirty="0"/>
              <a:t>In groups of 2:</a:t>
            </a:r>
          </a:p>
          <a:p>
            <a:pPr marL="214313" indent="-214313">
              <a:buFont typeface="Symbol" pitchFamily="2" charset="2"/>
              <a:buChar char="-"/>
            </a:pPr>
            <a:r>
              <a:rPr lang="en-GB" sz="1400" dirty="0"/>
              <a:t>1 person takes on the role of mentor, </a:t>
            </a:r>
          </a:p>
          <a:p>
            <a:pPr marL="214313" indent="-214313">
              <a:buFont typeface="Symbol" pitchFamily="2" charset="2"/>
              <a:buChar char="-"/>
            </a:pPr>
            <a:r>
              <a:rPr lang="en-GB" sz="1400" dirty="0"/>
              <a:t>1 person takes on the role of mentee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b="1" dirty="0"/>
              <a:t>Suggested topics: </a:t>
            </a:r>
          </a:p>
          <a:p>
            <a:pPr marL="214313" indent="-214313">
              <a:buFont typeface="Symbol" pitchFamily="2" charset="2"/>
              <a:buChar char="-"/>
            </a:pPr>
            <a:r>
              <a:rPr lang="en-GB" sz="1400" dirty="0"/>
              <a:t>What is going through your mind right now? </a:t>
            </a:r>
          </a:p>
          <a:p>
            <a:pPr marL="214313" indent="-214313">
              <a:buFont typeface="Symbol" pitchFamily="2" charset="2"/>
              <a:buChar char="-"/>
            </a:pPr>
            <a:r>
              <a:rPr lang="en-GB" sz="1400" dirty="0"/>
              <a:t>How can you apply the 3-step model?</a:t>
            </a:r>
          </a:p>
          <a:p>
            <a:pPr marL="214313" indent="-214313">
              <a:buFont typeface="Symbol" pitchFamily="2" charset="2"/>
              <a:buChar char="-"/>
            </a:pPr>
            <a:endParaRPr lang="en-GB" sz="1400" dirty="0"/>
          </a:p>
          <a:p>
            <a:pPr marL="214313" indent="-214313">
              <a:buFont typeface="Symbol" pitchFamily="2" charset="2"/>
              <a:buChar char="-"/>
            </a:pPr>
            <a:r>
              <a:rPr lang="en-GB" sz="1400" dirty="0"/>
              <a:t>Time : 15'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D092088-0335-B34B-867D-15831355B082}"/>
              </a:ext>
            </a:extLst>
          </p:cNvPr>
          <p:cNvSpPr txBox="1"/>
          <p:nvPr/>
        </p:nvSpPr>
        <p:spPr>
          <a:xfrm>
            <a:off x="683419" y="5938631"/>
            <a:ext cx="7777163" cy="578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3" dirty="0"/>
              <a:t>Hinweise:</a:t>
            </a:r>
          </a:p>
          <a:p>
            <a:r>
              <a:rPr lang="de-DE" sz="1053" dirty="0"/>
              <a:t>Teilnehmer fragen, ob pünktlich gestartet werden soll oder es Sinn ergibt, auf weitere TN zu warten</a:t>
            </a:r>
          </a:p>
          <a:p>
            <a:r>
              <a:rPr lang="de-DE" sz="1053" dirty="0"/>
              <a:t>Die TN noch einmal offiziell begrüßen und die Agenda kurz vorstellen (3‘)</a:t>
            </a:r>
          </a:p>
        </p:txBody>
      </p:sp>
    </p:spTree>
    <p:extLst>
      <p:ext uri="{BB962C8B-B14F-4D97-AF65-F5344CB8AC3E}">
        <p14:creationId xmlns:p14="http://schemas.microsoft.com/office/powerpoint/2010/main" val="1970238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9E936F-E7C6-B148-8D6F-A774BBB01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Q&amp;A</a:t>
            </a:r>
            <a:endParaRPr lang="en-GB" b="0" dirty="0"/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BBA1D14A-9536-E044-BC12-3CD62D76769A}"/>
              </a:ext>
            </a:extLst>
          </p:cNvPr>
          <p:cNvSpPr txBox="1"/>
          <p:nvPr/>
        </p:nvSpPr>
        <p:spPr>
          <a:xfrm>
            <a:off x="650489" y="1311354"/>
            <a:ext cx="7810092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b="1" cap="all" dirty="0"/>
              <a:t>Questions, Suggestions, Comments?</a:t>
            </a:r>
          </a:p>
        </p:txBody>
      </p:sp>
    </p:spTree>
    <p:extLst>
      <p:ext uri="{BB962C8B-B14F-4D97-AF65-F5344CB8AC3E}">
        <p14:creationId xmlns:p14="http://schemas.microsoft.com/office/powerpoint/2010/main" val="41331745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344113-DCFB-4158-4B45-28EE329FA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620" y="1191533"/>
            <a:ext cx="7886700" cy="2889252"/>
          </a:xfrm>
        </p:spPr>
        <p:txBody>
          <a:bodyPr/>
          <a:lstStyle/>
          <a:p>
            <a:r>
              <a:rPr lang="de-DE" dirty="0"/>
              <a:t>References and </a:t>
            </a:r>
            <a:r>
              <a:rPr lang="de-DE" dirty="0" err="1"/>
              <a:t>Suggested</a:t>
            </a:r>
            <a:r>
              <a:rPr lang="de-DE" dirty="0"/>
              <a:t> Reading</a:t>
            </a:r>
            <a:br>
              <a:rPr lang="de-DE" dirty="0"/>
            </a:br>
            <a:br>
              <a:rPr lang="de-DE" sz="1400" b="0" dirty="0"/>
            </a:br>
            <a:r>
              <a:rPr lang="de-DE" sz="1400" b="0" dirty="0"/>
              <a:t>Garvey, B., Stokes, P. (2022) </a:t>
            </a:r>
            <a:r>
              <a:rPr lang="de-DE" sz="1400" b="0" i="1" dirty="0"/>
              <a:t>Coaching and Mentoring : </a:t>
            </a:r>
            <a:r>
              <a:rPr lang="de-DE" sz="1400" b="0" i="1" dirty="0" err="1"/>
              <a:t>theory</a:t>
            </a:r>
            <a:r>
              <a:rPr lang="de-DE" sz="1400" b="0" i="1" dirty="0"/>
              <a:t> and </a:t>
            </a:r>
            <a:r>
              <a:rPr lang="de-DE" sz="1400" b="0" i="1" dirty="0" err="1"/>
              <a:t>practice</a:t>
            </a:r>
            <a:r>
              <a:rPr lang="de-DE" sz="1400" b="0" dirty="0"/>
              <a:t>. 4th </a:t>
            </a:r>
            <a:r>
              <a:rPr lang="de-DE" sz="1400" b="0" dirty="0" err="1"/>
              <a:t>edition</a:t>
            </a:r>
            <a:r>
              <a:rPr lang="de-DE" sz="1400" b="0" dirty="0"/>
              <a:t>. London: SAGE.</a:t>
            </a:r>
            <a:br>
              <a:rPr lang="de-DE" sz="1400" b="0" dirty="0"/>
            </a:br>
            <a:br>
              <a:rPr lang="de-DE" sz="1400" b="0" dirty="0"/>
            </a:br>
            <a:r>
              <a:rPr lang="de-DE" sz="1400" b="0" dirty="0"/>
              <a:t>Kline, N. (1999</a:t>
            </a:r>
            <a:r>
              <a:rPr lang="de-DE" sz="1400" b="0" i="1" dirty="0"/>
              <a:t>) Time </a:t>
            </a:r>
            <a:r>
              <a:rPr lang="de-DE" sz="1400" b="0" i="1" dirty="0" err="1"/>
              <a:t>to</a:t>
            </a:r>
            <a:r>
              <a:rPr lang="de-DE" sz="1400" b="0" i="1" dirty="0"/>
              <a:t> </a:t>
            </a:r>
            <a:r>
              <a:rPr lang="de-DE" sz="1400" b="0" i="1" dirty="0" err="1"/>
              <a:t>think</a:t>
            </a:r>
            <a:r>
              <a:rPr lang="de-DE" sz="1400" b="0" i="1" dirty="0"/>
              <a:t>: </a:t>
            </a:r>
            <a:r>
              <a:rPr lang="de-DE" sz="1400" b="0" i="1" dirty="0" err="1"/>
              <a:t>listening</a:t>
            </a:r>
            <a:r>
              <a:rPr lang="de-DE" sz="1400" b="0" i="1" dirty="0"/>
              <a:t> </a:t>
            </a:r>
            <a:r>
              <a:rPr lang="de-DE" sz="1400" b="0" i="1" dirty="0" err="1"/>
              <a:t>to</a:t>
            </a:r>
            <a:r>
              <a:rPr lang="de-DE" sz="1400" b="0" i="1" dirty="0"/>
              <a:t> </a:t>
            </a:r>
            <a:r>
              <a:rPr lang="de-DE" sz="1400" b="0" i="1" dirty="0" err="1"/>
              <a:t>ignite</a:t>
            </a:r>
            <a:r>
              <a:rPr lang="de-DE" sz="1400" b="0" i="1" dirty="0"/>
              <a:t> </a:t>
            </a:r>
            <a:r>
              <a:rPr lang="de-DE" sz="1400" b="0" i="1" dirty="0" err="1"/>
              <a:t>the</a:t>
            </a:r>
            <a:r>
              <a:rPr lang="de-DE" sz="1400" b="0" i="1" dirty="0"/>
              <a:t> human mind</a:t>
            </a:r>
            <a:r>
              <a:rPr lang="de-DE" sz="1400" b="0" dirty="0"/>
              <a:t>. London: Ward Lock.</a:t>
            </a:r>
            <a:br>
              <a:rPr lang="de-DE" sz="1400" b="0" dirty="0"/>
            </a:br>
            <a:br>
              <a:rPr lang="de-DE" sz="1400" b="0" dirty="0"/>
            </a:br>
            <a:r>
              <a:rPr lang="de-DE" sz="1400" b="0" dirty="0"/>
              <a:t>Kline, N. (2020) </a:t>
            </a:r>
            <a:r>
              <a:rPr lang="de-DE" sz="1400" b="0" i="1" dirty="0"/>
              <a:t>The </a:t>
            </a:r>
            <a:r>
              <a:rPr lang="de-DE" sz="1400" b="0" i="1" dirty="0" err="1"/>
              <a:t>Promise</a:t>
            </a:r>
            <a:r>
              <a:rPr lang="de-DE" sz="1400" b="0" i="1" dirty="0"/>
              <a:t> </a:t>
            </a:r>
            <a:r>
              <a:rPr lang="de-DE" sz="1400" b="0" i="1" dirty="0" err="1"/>
              <a:t>That</a:t>
            </a:r>
            <a:r>
              <a:rPr lang="de-DE" sz="1400" b="0" i="1" dirty="0"/>
              <a:t> </a:t>
            </a:r>
            <a:r>
              <a:rPr lang="de-DE" sz="1400" b="0" i="1" dirty="0" err="1"/>
              <a:t>Changes</a:t>
            </a:r>
            <a:r>
              <a:rPr lang="de-DE" sz="1400" b="0" i="1" dirty="0"/>
              <a:t> </a:t>
            </a:r>
            <a:r>
              <a:rPr lang="de-DE" sz="1400" b="0" i="1" dirty="0" err="1"/>
              <a:t>Everything</a:t>
            </a:r>
            <a:r>
              <a:rPr lang="de-DE" sz="1400" b="0" i="1" dirty="0"/>
              <a:t>: I </a:t>
            </a:r>
            <a:r>
              <a:rPr lang="de-DE" sz="1400" b="0" i="1" dirty="0" err="1"/>
              <a:t>Won’t</a:t>
            </a:r>
            <a:r>
              <a:rPr lang="de-DE" sz="1400" b="0" i="1" dirty="0"/>
              <a:t> Interrupt </a:t>
            </a:r>
            <a:r>
              <a:rPr lang="de-DE" sz="1400" b="0" i="1" dirty="0" err="1"/>
              <a:t>You</a:t>
            </a:r>
            <a:r>
              <a:rPr lang="de-DE" sz="1400" b="0" dirty="0"/>
              <a:t>. London: Penguin</a:t>
            </a:r>
            <a:br>
              <a:rPr lang="de-DE" sz="1400" b="0" dirty="0"/>
            </a:br>
            <a:br>
              <a:rPr lang="de-DE" sz="1400" b="0" dirty="0"/>
            </a:br>
            <a:br>
              <a:rPr lang="de-DE" sz="1400" b="0" dirty="0"/>
            </a:br>
            <a:br>
              <a:rPr lang="de-DE" sz="1400" dirty="0"/>
            </a:b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287270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620" y="1919622"/>
            <a:ext cx="8299543" cy="1477328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More information: YES! Thinking Space</a:t>
            </a:r>
            <a:br>
              <a:rPr lang="en-US" dirty="0"/>
            </a:br>
            <a:br>
              <a:rPr lang="en-US" sz="1500" dirty="0"/>
            </a:br>
            <a:r>
              <a:rPr lang="en-US" sz="1350" dirty="0"/>
              <a:t>https://</a:t>
            </a:r>
            <a:r>
              <a:rPr lang="en-US" sz="1350" dirty="0" err="1"/>
              <a:t>youngentrepreneurssucceed.com</a:t>
            </a:r>
            <a:r>
              <a:rPr lang="en-US" sz="1350" dirty="0"/>
              <a:t>/thinking-space/</a:t>
            </a:r>
            <a:endParaRPr lang="en-US" sz="135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906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9E936F-E7C6-B148-8D6F-A774BBB01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Agenda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BBF9F4-BBAD-9B40-B0F6-F6161B2DF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14313" indent="-214313">
              <a:buFont typeface="Symbol" pitchFamily="2" charset="2"/>
              <a:buChar char="-"/>
            </a:pPr>
            <a:r>
              <a:rPr lang="en-GB" sz="1400" dirty="0"/>
              <a:t>Listening: A Story</a:t>
            </a:r>
          </a:p>
          <a:p>
            <a:pPr marL="214313" indent="-214313">
              <a:buFont typeface="Symbol" pitchFamily="2" charset="2"/>
              <a:buChar char="-"/>
            </a:pPr>
            <a:r>
              <a:rPr lang="en-GB" sz="1400" dirty="0"/>
              <a:t>Thinking Partner Model (Nancy Kline)</a:t>
            </a:r>
          </a:p>
          <a:p>
            <a:pPr marL="214313" indent="-214313">
              <a:buFont typeface="Symbol" pitchFamily="2" charset="2"/>
              <a:buChar char="-"/>
            </a:pPr>
            <a:r>
              <a:rPr lang="en-GB" sz="1400" dirty="0"/>
              <a:t>Dialogic Choices (Bob Garvey)</a:t>
            </a:r>
          </a:p>
          <a:p>
            <a:pPr marL="214313" indent="-214313">
              <a:buFont typeface="Symbol" pitchFamily="2" charset="2"/>
              <a:buChar char="-"/>
            </a:pPr>
            <a:r>
              <a:rPr lang="en-GB" sz="1400" dirty="0"/>
              <a:t>Ground Rules - Dimensions</a:t>
            </a:r>
          </a:p>
          <a:p>
            <a:pPr marL="214313" indent="-214313">
              <a:buFont typeface="Symbol" pitchFamily="2" charset="2"/>
              <a:buChar char="-"/>
            </a:pPr>
            <a:r>
              <a:rPr lang="en-GB" sz="1400" dirty="0"/>
              <a:t>Questions and answers</a:t>
            </a:r>
          </a:p>
        </p:txBody>
      </p:sp>
    </p:spTree>
    <p:extLst>
      <p:ext uri="{BB962C8B-B14F-4D97-AF65-F5344CB8AC3E}">
        <p14:creationId xmlns:p14="http://schemas.microsoft.com/office/powerpoint/2010/main" val="4133804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8CA563-16F8-E643-A1ED-674F9CCE8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Opening Question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EFA1F56-BB44-334E-A9ED-BDBA6D11C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1200" dirty="0"/>
          </a:p>
          <a:p>
            <a:pPr marL="0" indent="0">
              <a:buNone/>
            </a:pPr>
            <a:r>
              <a:rPr lang="en-GB" sz="1400" b="1" dirty="0"/>
              <a:t>What is going through your mind right now, what is on top?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875457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4D5BBE-2932-DD43-A155-744F4B806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419" y="260844"/>
            <a:ext cx="7079090" cy="276999"/>
          </a:xfrm>
        </p:spPr>
        <p:txBody>
          <a:bodyPr/>
          <a:lstStyle/>
          <a:p>
            <a:r>
              <a:rPr lang="de-DE" sz="1800" dirty="0">
                <a:solidFill>
                  <a:srgbClr val="002D5B"/>
                </a:solidFill>
                <a:effectLst/>
                <a:latin typeface="HelveticaNeueLTStd"/>
              </a:rPr>
              <a:t>LISTENING TO UNDERSTAND 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868996-758C-BB40-AFD4-827E04EA9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419" y="937949"/>
            <a:ext cx="7791508" cy="4200261"/>
          </a:xfrm>
        </p:spPr>
        <p:txBody>
          <a:bodyPr/>
          <a:lstStyle/>
          <a:p>
            <a:pPr marL="0" indent="0">
              <a:buNone/>
            </a:pPr>
            <a:r>
              <a:rPr lang="de-DE" sz="1400" dirty="0">
                <a:effectLst/>
                <a:latin typeface="HelveticaNeueLTStd"/>
              </a:rPr>
              <a:t>A Story: </a:t>
            </a:r>
            <a:r>
              <a:rPr lang="de-DE" sz="1400" b="1" dirty="0">
                <a:effectLst/>
                <a:latin typeface="HelveticaNeueLTStd"/>
              </a:rPr>
              <a:t>Cash Register </a:t>
            </a:r>
            <a:endParaRPr lang="de-DE" sz="1400" b="1" dirty="0"/>
          </a:p>
          <a:p>
            <a:pPr>
              <a:lnSpc>
                <a:spcPct val="150000"/>
              </a:lnSpc>
            </a:pPr>
            <a:r>
              <a:rPr lang="de-DE" sz="1400" dirty="0">
                <a:effectLst/>
                <a:latin typeface="HelveticaNeueLTStd"/>
              </a:rPr>
              <a:t>I </a:t>
            </a:r>
            <a:r>
              <a:rPr lang="de-DE" sz="1400" dirty="0" err="1">
                <a:effectLst/>
                <a:latin typeface="HelveticaNeueLTStd"/>
              </a:rPr>
              <a:t>read</a:t>
            </a:r>
            <a:r>
              <a:rPr lang="de-DE" sz="1400" dirty="0">
                <a:effectLst/>
                <a:latin typeface="HelveticaNeueLTStd"/>
              </a:rPr>
              <a:t> out a </a:t>
            </a:r>
            <a:r>
              <a:rPr lang="de-DE" sz="1400" dirty="0" err="1">
                <a:effectLst/>
                <a:latin typeface="HelveticaNeueLTStd"/>
              </a:rPr>
              <a:t>short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story</a:t>
            </a:r>
            <a:r>
              <a:rPr lang="de-DE" sz="1400" dirty="0">
                <a:effectLst/>
                <a:latin typeface="HelveticaNeueLTStd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de-DE" sz="1400" dirty="0" err="1">
                <a:effectLst/>
                <a:latin typeface="HelveticaNeueLTStd"/>
              </a:rPr>
              <a:t>Then</a:t>
            </a:r>
            <a:r>
              <a:rPr lang="de-DE" sz="1400" dirty="0">
                <a:effectLst/>
                <a:latin typeface="HelveticaNeueLTStd"/>
              </a:rPr>
              <a:t> I </a:t>
            </a:r>
            <a:r>
              <a:rPr lang="de-DE" sz="1400" dirty="0" err="1">
                <a:effectLst/>
                <a:latin typeface="HelveticaNeueLTStd"/>
              </a:rPr>
              <a:t>ask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questions</a:t>
            </a:r>
            <a:r>
              <a:rPr lang="de-DE" sz="1400" dirty="0">
                <a:effectLst/>
                <a:latin typeface="HelveticaNeueLTStd"/>
              </a:rPr>
              <a:t> and </a:t>
            </a:r>
            <a:r>
              <a:rPr lang="de-DE" sz="1400" dirty="0" err="1">
                <a:effectLst/>
                <a:latin typeface="HelveticaNeueLTStd"/>
              </a:rPr>
              <a:t>you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evaluate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whether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the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answer</a:t>
            </a:r>
            <a:r>
              <a:rPr lang="de-DE" sz="1400" dirty="0">
                <a:effectLst/>
                <a:latin typeface="HelveticaNeueLTStd"/>
              </a:rPr>
              <a:t>:</a:t>
            </a:r>
          </a:p>
          <a:p>
            <a:pPr lvl="1">
              <a:lnSpc>
                <a:spcPct val="150000"/>
              </a:lnSpc>
            </a:pPr>
            <a:r>
              <a:rPr lang="de-DE" sz="1400" dirty="0">
                <a:effectLst/>
                <a:latin typeface="HelveticaNeueLTStd"/>
              </a:rPr>
              <a:t>True,</a:t>
            </a:r>
          </a:p>
          <a:p>
            <a:pPr lvl="1">
              <a:lnSpc>
                <a:spcPct val="150000"/>
              </a:lnSpc>
            </a:pPr>
            <a:r>
              <a:rPr lang="de-DE" sz="1400" dirty="0" err="1">
                <a:effectLst/>
                <a:latin typeface="HelveticaNeueLTStd"/>
              </a:rPr>
              <a:t>False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or</a:t>
            </a:r>
            <a:endParaRPr lang="de-DE" sz="1400" dirty="0">
              <a:effectLst/>
              <a:latin typeface="HelveticaNeueLTStd"/>
            </a:endParaRPr>
          </a:p>
          <a:p>
            <a:pPr lvl="1">
              <a:lnSpc>
                <a:spcPct val="150000"/>
              </a:lnSpc>
            </a:pPr>
            <a:r>
              <a:rPr lang="de-DE" sz="1400" dirty="0" err="1">
                <a:effectLst/>
                <a:latin typeface="HelveticaNeueLTStd"/>
              </a:rPr>
              <a:t>Unknown</a:t>
            </a:r>
            <a:r>
              <a:rPr lang="de-DE" sz="1400" dirty="0">
                <a:effectLst/>
                <a:latin typeface="HelveticaNeueLTStd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de-DE" sz="1400" dirty="0" err="1">
                <a:effectLst/>
                <a:latin typeface="HelveticaNeueLTStd"/>
              </a:rPr>
              <a:t>Discuss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your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answers</a:t>
            </a:r>
            <a:r>
              <a:rPr lang="de-DE" sz="1400" dirty="0">
                <a:effectLst/>
                <a:latin typeface="HelveticaNeueLTStd"/>
              </a:rPr>
              <a:t> in </a:t>
            </a:r>
            <a:r>
              <a:rPr lang="de-DE" sz="1400" dirty="0" err="1">
                <a:effectLst/>
                <a:latin typeface="HelveticaNeueLTStd"/>
              </a:rPr>
              <a:t>the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group</a:t>
            </a:r>
            <a:r>
              <a:rPr lang="de-DE" sz="1400" dirty="0">
                <a:effectLst/>
                <a:latin typeface="HelveticaNeueLTStd"/>
              </a:rPr>
              <a:t>.</a:t>
            </a:r>
            <a:endParaRPr lang="en-GB" sz="1200" dirty="0"/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141341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4D5BBE-2932-DD43-A155-744F4B806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419" y="260844"/>
            <a:ext cx="7079090" cy="276999"/>
          </a:xfrm>
        </p:spPr>
        <p:txBody>
          <a:bodyPr/>
          <a:lstStyle/>
          <a:p>
            <a:r>
              <a:rPr lang="de-DE" sz="1800" dirty="0">
                <a:solidFill>
                  <a:srgbClr val="002D5B"/>
                </a:solidFill>
                <a:effectLst/>
                <a:latin typeface="HelveticaNeueLTStd"/>
              </a:rPr>
              <a:t>LISTENING TO UNDERSTAND 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868996-758C-BB40-AFD4-827E04EA9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419" y="937949"/>
            <a:ext cx="7791508" cy="4200261"/>
          </a:xfrm>
        </p:spPr>
        <p:txBody>
          <a:bodyPr/>
          <a:lstStyle/>
          <a:p>
            <a:pPr marL="0" indent="0">
              <a:buNone/>
            </a:pPr>
            <a:r>
              <a:rPr lang="de-DE" sz="1400" dirty="0">
                <a:effectLst/>
                <a:latin typeface="HelveticaNeueLTStd"/>
              </a:rPr>
              <a:t>A Story: </a:t>
            </a:r>
            <a:r>
              <a:rPr lang="de-DE" sz="1400" b="1" dirty="0">
                <a:effectLst/>
                <a:latin typeface="HelveticaNeueLTStd"/>
              </a:rPr>
              <a:t>Cash Register </a:t>
            </a:r>
            <a:endParaRPr lang="de-DE" sz="1400" b="1" dirty="0"/>
          </a:p>
          <a:p>
            <a:pPr marL="0" indent="0">
              <a:lnSpc>
                <a:spcPct val="150000"/>
              </a:lnSpc>
              <a:buNone/>
            </a:pPr>
            <a:r>
              <a:rPr lang="de-DE" sz="1400" dirty="0">
                <a:effectLst/>
                <a:latin typeface="HelveticaNeueLTStd"/>
              </a:rPr>
              <a:t>A </a:t>
            </a:r>
            <a:r>
              <a:rPr lang="de-DE" sz="1400" dirty="0" err="1">
                <a:effectLst/>
                <a:latin typeface="HelveticaNeueLTStd"/>
              </a:rPr>
              <a:t>salesperson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has</a:t>
            </a:r>
            <a:r>
              <a:rPr lang="de-DE" sz="1400" dirty="0">
                <a:effectLst/>
                <a:latin typeface="HelveticaNeueLTStd"/>
              </a:rPr>
              <a:t> just </a:t>
            </a:r>
            <a:r>
              <a:rPr lang="de-DE" sz="1400" dirty="0" err="1">
                <a:effectLst/>
                <a:latin typeface="HelveticaNeueLTStd"/>
              </a:rPr>
              <a:t>turned</a:t>
            </a:r>
            <a:r>
              <a:rPr lang="de-DE" sz="1400" dirty="0">
                <a:effectLst/>
                <a:latin typeface="HelveticaNeueLTStd"/>
              </a:rPr>
              <a:t> on </a:t>
            </a:r>
            <a:r>
              <a:rPr lang="de-DE" sz="1400" dirty="0" err="1">
                <a:effectLst/>
                <a:latin typeface="HelveticaNeueLTStd"/>
              </a:rPr>
              <a:t>the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lights</a:t>
            </a:r>
            <a:r>
              <a:rPr lang="de-DE" sz="1400" dirty="0">
                <a:effectLst/>
                <a:latin typeface="HelveticaNeueLTStd"/>
              </a:rPr>
              <a:t> in a </a:t>
            </a:r>
            <a:r>
              <a:rPr lang="de-DE" sz="1400" dirty="0" err="1">
                <a:effectLst/>
                <a:latin typeface="HelveticaNeueLTStd"/>
              </a:rPr>
              <a:t>shoe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store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when</a:t>
            </a:r>
            <a:r>
              <a:rPr lang="de-DE" sz="1400" dirty="0">
                <a:effectLst/>
                <a:latin typeface="HelveticaNeueLTStd"/>
              </a:rPr>
              <a:t> a man </a:t>
            </a:r>
            <a:r>
              <a:rPr lang="de-DE" sz="1400" dirty="0" err="1">
                <a:effectLst/>
                <a:latin typeface="HelveticaNeueLTStd"/>
              </a:rPr>
              <a:t>appears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asking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for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money</a:t>
            </a:r>
            <a:r>
              <a:rPr lang="de-DE" sz="1400" dirty="0">
                <a:effectLst/>
                <a:latin typeface="HelveticaNeueLTStd"/>
              </a:rPr>
              <a:t>. The </a:t>
            </a:r>
            <a:r>
              <a:rPr lang="de-DE" sz="1400" dirty="0" err="1">
                <a:effectLst/>
                <a:latin typeface="HelveticaNeueLTStd"/>
              </a:rPr>
              <a:t>owner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opens</a:t>
            </a:r>
            <a:r>
              <a:rPr lang="de-DE" sz="1400" dirty="0">
                <a:effectLst/>
                <a:latin typeface="HelveticaNeueLTStd"/>
              </a:rPr>
              <a:t> a cash </a:t>
            </a:r>
            <a:r>
              <a:rPr lang="de-DE" sz="1400" dirty="0" err="1">
                <a:effectLst/>
                <a:latin typeface="HelveticaNeueLTStd"/>
              </a:rPr>
              <a:t>register</a:t>
            </a:r>
            <a:r>
              <a:rPr lang="de-DE" sz="1400" dirty="0">
                <a:effectLst/>
                <a:latin typeface="HelveticaNeueLTStd"/>
              </a:rPr>
              <a:t>. The </a:t>
            </a:r>
            <a:r>
              <a:rPr lang="de-DE" sz="1400" dirty="0" err="1">
                <a:effectLst/>
                <a:latin typeface="HelveticaNeueLTStd"/>
              </a:rPr>
              <a:t>contents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of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the</a:t>
            </a:r>
            <a:r>
              <a:rPr lang="de-DE" sz="1400" dirty="0">
                <a:effectLst/>
                <a:latin typeface="HelveticaNeueLTStd"/>
              </a:rPr>
              <a:t> cash </a:t>
            </a:r>
            <a:r>
              <a:rPr lang="de-DE" sz="1400" dirty="0" err="1">
                <a:effectLst/>
                <a:latin typeface="HelveticaNeueLTStd"/>
              </a:rPr>
              <a:t>register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has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been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removed</a:t>
            </a:r>
            <a:r>
              <a:rPr lang="de-DE" sz="1400" dirty="0">
                <a:effectLst/>
                <a:latin typeface="HelveticaNeueLTStd"/>
              </a:rPr>
              <a:t> and </a:t>
            </a:r>
            <a:r>
              <a:rPr lang="de-DE" sz="1400" dirty="0" err="1">
                <a:effectLst/>
                <a:latin typeface="HelveticaNeueLTStd"/>
              </a:rPr>
              <a:t>the</a:t>
            </a:r>
            <a:r>
              <a:rPr lang="de-DE" sz="1400" dirty="0">
                <a:effectLst/>
                <a:latin typeface="HelveticaNeueLTStd"/>
              </a:rPr>
              <a:t> man </a:t>
            </a:r>
            <a:r>
              <a:rPr lang="de-DE" sz="1400" dirty="0" err="1">
                <a:effectLst/>
                <a:latin typeface="HelveticaNeueLTStd"/>
              </a:rPr>
              <a:t>runs</a:t>
            </a:r>
            <a:r>
              <a:rPr lang="de-DE" sz="1400" dirty="0">
                <a:effectLst/>
                <a:latin typeface="HelveticaNeueLTStd"/>
              </a:rPr>
              <a:t>. The </a:t>
            </a:r>
            <a:r>
              <a:rPr lang="de-DE" sz="1400" dirty="0" err="1">
                <a:effectLst/>
                <a:latin typeface="HelveticaNeueLTStd"/>
              </a:rPr>
              <a:t>police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is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immediately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notified</a:t>
            </a:r>
            <a:r>
              <a:rPr lang="de-DE" sz="1400" dirty="0">
                <a:effectLst/>
                <a:latin typeface="HelveticaNeueLTStd"/>
              </a:rPr>
              <a:t>. </a:t>
            </a:r>
            <a:endParaRPr lang="de-DE" sz="1400" dirty="0"/>
          </a:p>
          <a:p>
            <a:endParaRPr lang="en-GB" sz="1200" dirty="0"/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934434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4D5BBE-2932-DD43-A155-744F4B806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419" y="260844"/>
            <a:ext cx="7079090" cy="276999"/>
          </a:xfrm>
        </p:spPr>
        <p:txBody>
          <a:bodyPr/>
          <a:lstStyle/>
          <a:p>
            <a:r>
              <a:rPr lang="de-DE" sz="1800" dirty="0">
                <a:solidFill>
                  <a:srgbClr val="002D5B"/>
                </a:solidFill>
                <a:effectLst/>
                <a:latin typeface="HelveticaNeueLTStd"/>
              </a:rPr>
              <a:t>LISTENING TO UNDERSTAND 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868996-758C-BB40-AFD4-827E04EA9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419" y="937949"/>
            <a:ext cx="8360220" cy="4200261"/>
          </a:xfrm>
        </p:spPr>
        <p:txBody>
          <a:bodyPr/>
          <a:lstStyle/>
          <a:p>
            <a:pPr marL="0" indent="0">
              <a:buNone/>
            </a:pPr>
            <a:r>
              <a:rPr lang="en-GB" sz="1400" b="1" dirty="0">
                <a:effectLst/>
                <a:latin typeface="HelveticaNeueLTStd"/>
              </a:rPr>
              <a:t>STATEMENTS ABOUT THE STORY</a:t>
            </a:r>
            <a:r>
              <a:rPr lang="en-GB" sz="1400" dirty="0">
                <a:effectLst/>
                <a:latin typeface="HelveticaNeueLTStd"/>
              </a:rPr>
              <a:t>: True (T) - False (F) – Unknown (U)</a:t>
            </a:r>
          </a:p>
          <a:p>
            <a:pPr marL="0" indent="0">
              <a:buNone/>
            </a:pPr>
            <a:r>
              <a:rPr lang="en-GB" sz="1400" dirty="0">
                <a:effectLst/>
                <a:latin typeface="HelveticaNeueLTStd"/>
              </a:rPr>
              <a:t>1) The man appeared as soon as the owner turned on the lights in his shoe store ... </a:t>
            </a:r>
          </a:p>
          <a:p>
            <a:pPr marL="0" indent="0">
              <a:buNone/>
            </a:pPr>
            <a:r>
              <a:rPr lang="en-GB" sz="1400" dirty="0">
                <a:effectLst/>
                <a:latin typeface="HelveticaNeueLTStd"/>
              </a:rPr>
              <a:t>2) The thief was a man ... </a:t>
            </a:r>
          </a:p>
          <a:p>
            <a:pPr marL="0" indent="0">
              <a:buNone/>
            </a:pPr>
            <a:r>
              <a:rPr lang="en-GB" sz="1400" dirty="0">
                <a:effectLst/>
                <a:latin typeface="HelveticaNeueLTStd"/>
              </a:rPr>
              <a:t>3) The man didn’t ask for money ... </a:t>
            </a:r>
          </a:p>
          <a:p>
            <a:pPr marL="0" indent="0">
              <a:buNone/>
            </a:pPr>
            <a:r>
              <a:rPr lang="en-GB" sz="1400" dirty="0">
                <a:effectLst/>
                <a:latin typeface="HelveticaNeueLTStd"/>
              </a:rPr>
              <a:t>4) The man who opened the cash register was the owner ... </a:t>
            </a:r>
          </a:p>
          <a:p>
            <a:pPr marL="0" indent="0">
              <a:buNone/>
            </a:pPr>
            <a:r>
              <a:rPr lang="en-GB" sz="1400" dirty="0">
                <a:effectLst/>
                <a:latin typeface="HelveticaNeueLTStd"/>
              </a:rPr>
              <a:t>5) The shoe store owner removed the contents from the cash register and ran away ... </a:t>
            </a:r>
          </a:p>
          <a:p>
            <a:pPr marL="0" indent="0">
              <a:buNone/>
            </a:pPr>
            <a:r>
              <a:rPr lang="en-GB" sz="1400" dirty="0">
                <a:effectLst/>
                <a:latin typeface="HelveticaNeueLTStd"/>
              </a:rPr>
              <a:t>6) Someone opened a cash register ... </a:t>
            </a:r>
          </a:p>
          <a:p>
            <a:pPr marL="0" indent="0">
              <a:buNone/>
            </a:pPr>
            <a:r>
              <a:rPr lang="en-GB" sz="1400" dirty="0">
                <a:effectLst/>
                <a:latin typeface="HelveticaNeueLTStd"/>
              </a:rPr>
              <a:t>7) After the man who asked for the money picked up the contents of the cash register, he ran away ... </a:t>
            </a:r>
            <a:br>
              <a:rPr lang="en-GB" sz="1400" dirty="0">
                <a:effectLst/>
                <a:latin typeface="HelveticaNeueLTStd"/>
              </a:rPr>
            </a:br>
            <a:endParaRPr lang="en-GB" sz="1400" dirty="0">
              <a:effectLst/>
              <a:latin typeface="HelveticaNeueLTStd"/>
            </a:endParaRPr>
          </a:p>
          <a:p>
            <a:pPr marL="0" indent="0">
              <a:buNone/>
            </a:pPr>
            <a:r>
              <a:rPr lang="en-GB" sz="1400" b="1" dirty="0">
                <a:effectLst/>
                <a:latin typeface="HelveticaNeueLTStd"/>
              </a:rPr>
              <a:t>Instructions: </a:t>
            </a:r>
            <a:r>
              <a:rPr lang="en-GB" sz="1400" dirty="0">
                <a:effectLst/>
                <a:latin typeface="HelveticaNeueLTStd"/>
              </a:rPr>
              <a:t>Please answer the following questions and indicate if the statements are true – false – unknown. Try to come to an agreement with the other persons in your group. Appoint a facilitator, ensure everyone gets equal time, stick to the exercise brief, sum up the key learning points, report back in plenary, enjoy!</a:t>
            </a:r>
          </a:p>
          <a:p>
            <a:pPr marL="0" indent="0">
              <a:buNone/>
            </a:pPr>
            <a:r>
              <a:rPr lang="en-GB" sz="1400" dirty="0">
                <a:effectLst/>
                <a:latin typeface="HelveticaNeueLTStd"/>
              </a:rPr>
              <a:t>We will share the statements in the chat box. Please open the chat when you are in your group. Time: </a:t>
            </a:r>
            <a:r>
              <a:rPr lang="en-GB" sz="1400" b="1" dirty="0">
                <a:effectLst/>
                <a:latin typeface="HelveticaNeueLTStd"/>
              </a:rPr>
              <a:t>Time:</a:t>
            </a:r>
            <a:r>
              <a:rPr lang="en-GB" sz="1400" dirty="0">
                <a:effectLst/>
                <a:latin typeface="HelveticaNeueLTStd"/>
              </a:rPr>
              <a:t> 7 minutes!</a:t>
            </a:r>
            <a:endParaRPr lang="en-GB" sz="1200" dirty="0"/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111526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4D5BBE-2932-DD43-A155-744F4B806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419" y="260844"/>
            <a:ext cx="7079090" cy="276999"/>
          </a:xfrm>
        </p:spPr>
        <p:txBody>
          <a:bodyPr/>
          <a:lstStyle/>
          <a:p>
            <a:r>
              <a:rPr lang="de-DE" sz="1800" dirty="0">
                <a:solidFill>
                  <a:srgbClr val="002D5B"/>
                </a:solidFill>
                <a:effectLst/>
                <a:latin typeface="HelveticaNeueLTStd"/>
              </a:rPr>
              <a:t>LISTENING TO UNDERSTAND 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868996-758C-BB40-AFD4-827E04EA9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419" y="937949"/>
            <a:ext cx="8360220" cy="4200261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GB" sz="1400" b="1" dirty="0">
                <a:effectLst/>
                <a:latin typeface="HelveticaNeueLTStd"/>
              </a:rPr>
              <a:t>Solution:</a:t>
            </a:r>
            <a:r>
              <a:rPr lang="en-GB" sz="1400" dirty="0">
                <a:effectLst/>
                <a:latin typeface="HelveticaNeueLTStd"/>
              </a:rPr>
              <a:t> Statement 3) is false, statement 6) is true and all others are unknown.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400" b="1" dirty="0">
                <a:effectLst/>
                <a:latin typeface="HelveticaNeueLTStd"/>
              </a:rPr>
              <a:t>WHAT HAPPENED? </a:t>
            </a:r>
            <a:endParaRPr lang="en-GB" sz="1400" b="1" dirty="0"/>
          </a:p>
          <a:p>
            <a:pPr marL="0" indent="0">
              <a:lnSpc>
                <a:spcPct val="150000"/>
              </a:lnSpc>
              <a:buNone/>
            </a:pPr>
            <a:r>
              <a:rPr lang="en-GB" sz="1400" dirty="0">
                <a:effectLst/>
                <a:latin typeface="HelveticaNeueLTStd"/>
              </a:rPr>
              <a:t>− We filter information.</a:t>
            </a:r>
            <a:br>
              <a:rPr lang="en-GB" sz="1400" dirty="0">
                <a:effectLst/>
                <a:latin typeface="HelveticaNeueLTStd"/>
              </a:rPr>
            </a:br>
            <a:r>
              <a:rPr lang="en-GB" sz="1400" dirty="0">
                <a:effectLst/>
                <a:latin typeface="HelveticaNeueLTStd"/>
              </a:rPr>
              <a:t>− We interpret information based on experience, beliefs.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400" dirty="0">
                <a:effectLst/>
                <a:latin typeface="HelveticaNeueLTStd"/>
              </a:rPr>
              <a:t>− We can only process information in small quantities. </a:t>
            </a:r>
            <a:endParaRPr lang="en-GB" sz="1400" dirty="0"/>
          </a:p>
          <a:p>
            <a:pPr marL="0" indent="0">
              <a:lnSpc>
                <a:spcPct val="150000"/>
              </a:lnSpc>
              <a:buNone/>
            </a:pPr>
            <a:endParaRPr lang="en-GB" sz="1400" dirty="0">
              <a:effectLst/>
              <a:latin typeface="HelveticaNeueLTStd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1400" b="1" dirty="0">
                <a:effectLst/>
                <a:latin typeface="HelveticaNeueLTStd"/>
              </a:rPr>
              <a:t>TIP: </a:t>
            </a:r>
            <a:endParaRPr lang="en-GB" sz="1400" b="1" dirty="0"/>
          </a:p>
          <a:p>
            <a:pPr marL="0" indent="0">
              <a:lnSpc>
                <a:spcPct val="150000"/>
              </a:lnSpc>
              <a:buNone/>
            </a:pPr>
            <a:r>
              <a:rPr lang="en-GB" sz="1400" dirty="0">
                <a:effectLst/>
                <a:latin typeface="HelveticaNeueLTStd"/>
              </a:rPr>
              <a:t>Do not think about what you want to say next. </a:t>
            </a:r>
            <a:r>
              <a:rPr lang="en-GB" sz="1400" dirty="0">
                <a:latin typeface="HelveticaNeueLTStd"/>
              </a:rPr>
              <a:t>F</a:t>
            </a:r>
            <a:r>
              <a:rPr lang="en-GB" sz="1400" dirty="0">
                <a:effectLst/>
                <a:latin typeface="HelveticaNeueLTStd"/>
              </a:rPr>
              <a:t>ollow up with a question. Example:</a:t>
            </a:r>
            <a:br>
              <a:rPr lang="en-GB" sz="1400" dirty="0">
                <a:effectLst/>
                <a:latin typeface="HelveticaNeueLTStd"/>
              </a:rPr>
            </a:br>
            <a:r>
              <a:rPr lang="en-GB" sz="1400" dirty="0">
                <a:effectLst/>
                <a:latin typeface="HelveticaNeueLTStd"/>
              </a:rPr>
              <a:t>Person 1: I want to learn Spanish.</a:t>
            </a:r>
            <a:br>
              <a:rPr lang="en-GB" sz="1400" dirty="0">
                <a:effectLst/>
                <a:latin typeface="HelveticaNeueLTStd"/>
              </a:rPr>
            </a:br>
            <a:r>
              <a:rPr lang="en-GB" sz="1400" dirty="0">
                <a:effectLst/>
                <a:latin typeface="HelveticaNeueLTStd"/>
              </a:rPr>
              <a:t>Person 2: What motivates you to learn Spanish? 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141374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4D5BBE-2932-DD43-A155-744F4B806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419" y="276233"/>
            <a:ext cx="7079090" cy="246221"/>
          </a:xfrm>
        </p:spPr>
        <p:txBody>
          <a:bodyPr/>
          <a:lstStyle/>
          <a:p>
            <a:r>
              <a:rPr lang="de-DE" sz="1600" dirty="0" err="1"/>
              <a:t>Thinking</a:t>
            </a:r>
            <a:r>
              <a:rPr lang="de-DE" sz="1600" dirty="0"/>
              <a:t> Partner </a:t>
            </a:r>
            <a:r>
              <a:rPr lang="de-DE" sz="1600" b="0" dirty="0"/>
              <a:t>(Nancy Kline)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868996-758C-BB40-AFD4-827E04EA9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419" y="937949"/>
            <a:ext cx="8360220" cy="4200261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GB" sz="1400" b="1" dirty="0">
                <a:solidFill>
                  <a:schemeClr val="accent5"/>
                </a:solidFill>
                <a:latin typeface="HelveticaNeueLTStd"/>
              </a:rPr>
              <a:t>A</a:t>
            </a:r>
            <a:r>
              <a:rPr lang="en-GB" sz="1400" b="1" dirty="0">
                <a:solidFill>
                  <a:schemeClr val="accent5"/>
                </a:solidFill>
                <a:effectLst/>
                <a:latin typeface="HelveticaNeueLTStd"/>
              </a:rPr>
              <a:t>ssumptions of the Time To Think model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400" dirty="0"/>
              <a:t>− Our thinking depends on the quality of our attention for each other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400" dirty="0"/>
              <a:t>− Mentees are generally capable of sorting out the vast majority of their own issues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400" dirty="0"/>
              <a:t>− The mind works best in the presence of questions</a:t>
            </a:r>
          </a:p>
        </p:txBody>
      </p:sp>
    </p:spTree>
    <p:extLst>
      <p:ext uri="{BB962C8B-B14F-4D97-AF65-F5344CB8AC3E}">
        <p14:creationId xmlns:p14="http://schemas.microsoft.com/office/powerpoint/2010/main" val="2409253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4D5BBE-2932-DD43-A155-744F4B806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419" y="260844"/>
            <a:ext cx="7079090" cy="276999"/>
          </a:xfrm>
        </p:spPr>
        <p:txBody>
          <a:bodyPr/>
          <a:lstStyle/>
          <a:p>
            <a:r>
              <a:rPr lang="de-DE" sz="1800" dirty="0">
                <a:solidFill>
                  <a:srgbClr val="002D5B"/>
                </a:solidFill>
                <a:effectLst/>
                <a:latin typeface="HelveticaNeueLTStd"/>
              </a:rPr>
              <a:t>LISTENING: WHAT DOES IT MEAN IN PRACTICE? </a:t>
            </a:r>
            <a:endParaRPr lang="de-DE" sz="11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868996-758C-BB40-AFD4-827E04EA9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419" y="937949"/>
            <a:ext cx="8360220" cy="4200261"/>
          </a:xfrm>
        </p:spPr>
        <p:txBody>
          <a:bodyPr/>
          <a:lstStyle/>
          <a:p>
            <a:pPr marL="0" indent="0">
              <a:buNone/>
            </a:pPr>
            <a:r>
              <a:rPr lang="en-GB" sz="1400" dirty="0">
                <a:effectLst/>
                <a:latin typeface="HelveticaNeueLTStd"/>
              </a:rPr>
              <a:t>−  Pay “beautiful attention” to the thinker </a:t>
            </a:r>
            <a:endParaRPr lang="en-GB" sz="1400" dirty="0">
              <a:effectLst/>
            </a:endParaRPr>
          </a:p>
          <a:p>
            <a:pPr marL="0" indent="0">
              <a:buNone/>
            </a:pPr>
            <a:r>
              <a:rPr lang="en-GB" sz="1400" dirty="0">
                <a:effectLst/>
                <a:latin typeface="HelveticaNeueLTStd"/>
              </a:rPr>
              <a:t>−  Avoid any sounds, half-words – be silent</a:t>
            </a:r>
            <a:endParaRPr lang="en-GB" sz="1400" dirty="0">
              <a:effectLst/>
            </a:endParaRPr>
          </a:p>
          <a:p>
            <a:pPr marL="0" indent="0">
              <a:buNone/>
            </a:pPr>
            <a:r>
              <a:rPr lang="en-GB" sz="1400" dirty="0">
                <a:effectLst/>
                <a:latin typeface="HelveticaNeueLTStd"/>
              </a:rPr>
              <a:t>−  Keep eye contact</a:t>
            </a:r>
            <a:endParaRPr lang="en-GB" sz="1400" dirty="0">
              <a:effectLst/>
            </a:endParaRPr>
          </a:p>
          <a:p>
            <a:pPr marL="0" indent="0">
              <a:buNone/>
            </a:pPr>
            <a:r>
              <a:rPr lang="en-GB" sz="1400" dirty="0">
                <a:effectLst/>
                <a:latin typeface="HelveticaNeueLTStd"/>
              </a:rPr>
              <a:t>−  Smile occasionally </a:t>
            </a:r>
            <a:endParaRPr lang="en-GB" sz="1400" dirty="0">
              <a:effectLst/>
            </a:endParaRPr>
          </a:p>
          <a:p>
            <a:pPr marL="0" indent="0">
              <a:buNone/>
            </a:pPr>
            <a:r>
              <a:rPr lang="en-GB" sz="1400" dirty="0">
                <a:effectLst/>
                <a:latin typeface="HelveticaNeueLTStd"/>
              </a:rPr>
              <a:t>−  Be interested and be at ease </a:t>
            </a:r>
            <a:endParaRPr lang="en-GB" sz="1400" dirty="0">
              <a:effectLst/>
            </a:endParaRPr>
          </a:p>
          <a:p>
            <a:pPr marL="0" indent="0">
              <a:buNone/>
            </a:pPr>
            <a:r>
              <a:rPr lang="en-GB" sz="1400" dirty="0">
                <a:effectLst/>
                <a:latin typeface="HelveticaNeueLTStd"/>
              </a:rPr>
              <a:t>−  Don’t even think about interrupting!</a:t>
            </a:r>
          </a:p>
          <a:p>
            <a:pPr marL="0" indent="0">
              <a:buNone/>
            </a:pPr>
            <a:r>
              <a:rPr lang="en-GB" sz="1400" dirty="0">
                <a:effectLst/>
                <a:latin typeface="HelveticaNeueLTStd"/>
              </a:rPr>
              <a:t> </a:t>
            </a:r>
            <a:endParaRPr lang="en-GB" sz="1400" dirty="0">
              <a:effectLst/>
            </a:endParaRPr>
          </a:p>
          <a:p>
            <a:pPr marL="0" indent="0">
              <a:buNone/>
            </a:pPr>
            <a:r>
              <a:rPr lang="en-GB" sz="1400" dirty="0">
                <a:effectLst/>
                <a:latin typeface="HelveticaNeueLTStd"/>
              </a:rPr>
              <a:t>−  Don’t ask picky clarifying or confirming questions </a:t>
            </a:r>
            <a:endParaRPr lang="en-GB" sz="1400" dirty="0">
              <a:effectLst/>
            </a:endParaRPr>
          </a:p>
          <a:p>
            <a:pPr marL="0" indent="0">
              <a:buNone/>
            </a:pPr>
            <a:r>
              <a:rPr lang="en-GB" sz="1400" dirty="0">
                <a:effectLst/>
                <a:latin typeface="HelveticaNeueLTStd"/>
              </a:rPr>
              <a:t>−  When your partner has nothing more to say, ask: </a:t>
            </a:r>
          </a:p>
          <a:p>
            <a:pPr marL="0" indent="0">
              <a:buNone/>
            </a:pPr>
            <a:r>
              <a:rPr lang="en-GB" sz="1400" dirty="0">
                <a:effectLst/>
                <a:latin typeface="HelveticaNeueLTStd"/>
              </a:rPr>
              <a:t>‘What else do you think, feel, want to say about this?’ </a:t>
            </a:r>
            <a:endParaRPr lang="en-GB" sz="1400" dirty="0">
              <a:effectLst/>
            </a:endParaRPr>
          </a:p>
          <a:p>
            <a:pPr marL="0" indent="0">
              <a:buNone/>
            </a:pPr>
            <a:endParaRPr lang="en-GB" sz="1400" dirty="0">
              <a:effectLst/>
              <a:latin typeface="HelveticaNeueLTStd"/>
            </a:endParaRPr>
          </a:p>
          <a:p>
            <a:pPr marL="0" indent="0">
              <a:buNone/>
            </a:pPr>
            <a:r>
              <a:rPr lang="en-GB" sz="1400" dirty="0">
                <a:effectLst/>
                <a:latin typeface="HelveticaNeueLTStd"/>
              </a:rPr>
              <a:t>−  If the thinker becomes quiet, but their eyes are alive, relax and stay quiet: they’re thinking </a:t>
            </a:r>
          </a:p>
          <a:p>
            <a:pPr marL="0" indent="0">
              <a:buNone/>
            </a:pPr>
            <a:r>
              <a:rPr lang="en-GB" sz="1400" dirty="0">
                <a:latin typeface="HelveticaNeueLTStd"/>
              </a:rPr>
              <a:t>– Embrace silence, this where the thinking is happening</a:t>
            </a:r>
            <a:endParaRPr lang="en-GB" sz="1400" dirty="0">
              <a:effectLst/>
              <a:latin typeface="HelveticaNeueLTStd"/>
            </a:endParaRPr>
          </a:p>
        </p:txBody>
      </p:sp>
    </p:spTree>
    <p:extLst>
      <p:ext uri="{BB962C8B-B14F-4D97-AF65-F5344CB8AC3E}">
        <p14:creationId xmlns:p14="http://schemas.microsoft.com/office/powerpoint/2010/main" val="4031053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e">
  <a:themeElements>
    <a:clrScheme name="">
      <a:dk1>
        <a:srgbClr val="000000"/>
      </a:dk1>
      <a:lt1>
        <a:srgbClr val="FFFFFF"/>
      </a:lt1>
      <a:dk2>
        <a:srgbClr val="1E1E1C"/>
      </a:dk2>
      <a:lt2>
        <a:srgbClr val="0F3C74"/>
      </a:lt2>
      <a:accent1>
        <a:srgbClr val="0F3C74"/>
      </a:accent1>
      <a:accent2>
        <a:srgbClr val="D8222C"/>
      </a:accent2>
      <a:accent3>
        <a:srgbClr val="3EAF79"/>
      </a:accent3>
      <a:accent4>
        <a:srgbClr val="FFC000"/>
      </a:accent4>
      <a:accent5>
        <a:srgbClr val="0F3C74"/>
      </a:accent5>
      <a:accent6>
        <a:srgbClr val="3EAF79"/>
      </a:accent6>
      <a:hlink>
        <a:srgbClr val="0F3C74"/>
      </a:hlink>
      <a:folHlink>
        <a:srgbClr val="954F72"/>
      </a:folHlink>
    </a:clrScheme>
    <a:fontScheme name="Egendefinert 1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-mal_EØSMidlene.potx" id="{2877A2A8-6D65-4BE8-A3B9-A911333E1F70}" vid="{D3D72181-B44E-471C-A438-738F633005D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1107</Words>
  <Application>Microsoft Macintosh PowerPoint</Application>
  <PresentationFormat>Bildschirmpräsentation (16:10)</PresentationFormat>
  <Paragraphs>129</Paragraphs>
  <Slides>18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6" baseType="lpstr">
      <vt:lpstr>Arial</vt:lpstr>
      <vt:lpstr>Calibri</vt:lpstr>
      <vt:lpstr>HelveticaNeueLT Std</vt:lpstr>
      <vt:lpstr>HelveticaNeueLTStd</vt:lpstr>
      <vt:lpstr>HelveticaNeueLTStd-Hv</vt:lpstr>
      <vt:lpstr>HelveticaNeueLTStd-Lt</vt:lpstr>
      <vt:lpstr>Symbol</vt:lpstr>
      <vt:lpstr>Office-theme</vt:lpstr>
      <vt:lpstr>Mentoring Workshop 3 for Mentors</vt:lpstr>
      <vt:lpstr>Agenda</vt:lpstr>
      <vt:lpstr>Opening Question</vt:lpstr>
      <vt:lpstr>LISTENING TO UNDERSTAND </vt:lpstr>
      <vt:lpstr>LISTENING TO UNDERSTAND </vt:lpstr>
      <vt:lpstr>LISTENING TO UNDERSTAND </vt:lpstr>
      <vt:lpstr>LISTENING TO UNDERSTAND </vt:lpstr>
      <vt:lpstr>Thinking Partner (Nancy Kline)</vt:lpstr>
      <vt:lpstr>LISTENING: WHAT DOES IT MEAN IN PRACTICE? </vt:lpstr>
      <vt:lpstr>LISTENING: BREAKOUT SESSION </vt:lpstr>
      <vt:lpstr>LISTENING: Reflective Practice</vt:lpstr>
      <vt:lpstr>Questions</vt:lpstr>
      <vt:lpstr>Dialogic Choices (B. Garvey)</vt:lpstr>
      <vt:lpstr>Dialogic Choices (B. Garvey)</vt:lpstr>
      <vt:lpstr>Exercice</vt:lpstr>
      <vt:lpstr>Q&amp;A</vt:lpstr>
      <vt:lpstr>References and Suggested Reading  Garvey, B., Stokes, P. (2022) Coaching and Mentoring : theory and practice. 4th edition. London: SAGE.  Kline, N. (1999) Time to think: listening to ignite the human mind. London: Ward Lock.  Kline, N. (2020) The Promise That Changes Everything: I Won’t Interrupt You. London: Penguin    </vt:lpstr>
      <vt:lpstr> More information: YES! Thinking Space  https://youngentrepreneurssucceed.com/thinking-space/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Microsoft Office-bruker</dc:creator>
  <cp:lastModifiedBy>Jörg Schoolmann</cp:lastModifiedBy>
  <cp:revision>184</cp:revision>
  <dcterms:created xsi:type="dcterms:W3CDTF">2017-09-27T10:52:39Z</dcterms:created>
  <dcterms:modified xsi:type="dcterms:W3CDTF">2022-11-04T13:01:02Z</dcterms:modified>
</cp:coreProperties>
</file>