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5" r:id="rId3"/>
    <p:sldId id="287" r:id="rId4"/>
    <p:sldId id="286" r:id="rId5"/>
    <p:sldId id="288" r:id="rId6"/>
    <p:sldId id="291" r:id="rId7"/>
    <p:sldId id="334" r:id="rId8"/>
    <p:sldId id="335" r:id="rId9"/>
    <p:sldId id="336" r:id="rId10"/>
    <p:sldId id="295" r:id="rId11"/>
    <p:sldId id="337" r:id="rId12"/>
    <p:sldId id="315" r:id="rId13"/>
  </p:sldIdLst>
  <p:sldSz cx="9144000" cy="5715000" type="screen16x10"/>
  <p:notesSz cx="6858000" cy="9144000"/>
  <p:defaultTextStyle>
    <a:defPPr>
      <a:defRPr lang="en-US"/>
    </a:defPPr>
    <a:lvl1pPr marL="0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510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018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528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036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2545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054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5563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073" algn="l" defTabSz="713018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2" userDrawn="1">
          <p15:clr>
            <a:srgbClr val="A4A3A4"/>
          </p15:clr>
        </p15:guide>
        <p15:guide id="2" orient="horz" pos="1755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userDrawn="1">
          <p15:clr>
            <a:srgbClr val="A4A3A4"/>
          </p15:clr>
        </p15:guide>
        <p15:guide id="5" orient="horz" pos="6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03"/>
    <a:srgbClr val="C1E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75" autoAdjust="0"/>
    <p:restoredTop sz="96325" autoAdjust="0"/>
  </p:normalViewPr>
  <p:slideViewPr>
    <p:cSldViewPr snapToGrid="0">
      <p:cViewPr>
        <p:scale>
          <a:sx n="114" d="100"/>
          <a:sy n="114" d="100"/>
        </p:scale>
        <p:origin x="1640" y="792"/>
      </p:cViewPr>
      <p:guideLst>
        <p:guide orient="horz" pos="462"/>
        <p:guide orient="horz" pos="1755"/>
        <p:guide pos="2880"/>
        <p:guide/>
        <p:guide orient="horz" pos="6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288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510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018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528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036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2545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054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5563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073" algn="l" defTabSz="713018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-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621" y="2685288"/>
            <a:ext cx="6875587" cy="461665"/>
          </a:xfrm>
        </p:spPr>
        <p:txBody>
          <a:bodyPr wrap="square" lIns="0" tIns="0" rIns="0" bIns="0" anchor="ctr">
            <a:spAutoFit/>
          </a:bodyPr>
          <a:lstStyle>
            <a:lvl1pPr algn="l">
              <a:defRPr sz="30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177082" y="5221701"/>
            <a:ext cx="1494831" cy="265457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1125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04.11.2022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472620" y="5083757"/>
            <a:ext cx="1582730" cy="173124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2620" y="5314757"/>
            <a:ext cx="1582730" cy="173124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3825526" y="5080906"/>
            <a:ext cx="2538002" cy="173124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3825527" y="5314034"/>
            <a:ext cx="2538002" cy="173124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20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9144000" cy="100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2153800" y="486890"/>
            <a:ext cx="6516545" cy="4630173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2153800" y="486890"/>
            <a:ext cx="6516545" cy="4630173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2153800" y="486890"/>
            <a:ext cx="6516545" cy="4630173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2153800" y="486890"/>
            <a:ext cx="6516545" cy="4630173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re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72620" y="2376468"/>
            <a:ext cx="7886700" cy="519373"/>
          </a:xfrm>
        </p:spPr>
        <p:txBody>
          <a:bodyPr anchor="ctr"/>
          <a:lstStyle>
            <a:lvl1pPr>
              <a:defRPr sz="3375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715064" y="5377260"/>
            <a:ext cx="58348" cy="67477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537637" y="5377260"/>
            <a:ext cx="59539" cy="67477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9289" y="5377260"/>
            <a:ext cx="58348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597177" y="5311769"/>
            <a:ext cx="58348" cy="19846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978821" y="5377260"/>
            <a:ext cx="58348" cy="67477"/>
          </a:xfrm>
          <a:custGeom>
            <a:avLst/>
            <a:gdLst>
              <a:gd name="T0" fmla="*/ 98 w 98"/>
              <a:gd name="T1" fmla="*/ 102 h 102"/>
              <a:gd name="T2" fmla="*/ 0 w 98"/>
              <a:gd name="T3" fmla="*/ 102 h 102"/>
              <a:gd name="T4" fmla="*/ 0 w 98"/>
              <a:gd name="T5" fmla="*/ 0 h 102"/>
              <a:gd name="T6" fmla="*/ 98 w 98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102">
                <a:moveTo>
                  <a:pt x="98" y="102"/>
                </a:moveTo>
                <a:lnTo>
                  <a:pt x="0" y="102"/>
                </a:lnTo>
                <a:lnTo>
                  <a:pt x="0" y="0"/>
                </a:lnTo>
                <a:lnTo>
                  <a:pt x="98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1069" y="5377260"/>
            <a:ext cx="57753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auto">
          <a:xfrm>
            <a:off x="1037169" y="5311769"/>
            <a:ext cx="59539" cy="198460"/>
          </a:xfrm>
          <a:custGeom>
            <a:avLst/>
            <a:gdLst>
              <a:gd name="T0" fmla="*/ 0 w 100"/>
              <a:gd name="T1" fmla="*/ 0 h 300"/>
              <a:gd name="T2" fmla="*/ 0 w 100"/>
              <a:gd name="T3" fmla="*/ 201 h 300"/>
              <a:gd name="T4" fmla="*/ 100 w 100"/>
              <a:gd name="T5" fmla="*/ 300 h 300"/>
              <a:gd name="T6" fmla="*/ 100 w 100"/>
              <a:gd name="T7" fmla="*/ 0 h 300"/>
              <a:gd name="T8" fmla="*/ 0 w 100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300">
                <a:moveTo>
                  <a:pt x="0" y="0"/>
                </a:moveTo>
                <a:lnTo>
                  <a:pt x="0" y="201"/>
                </a:lnTo>
                <a:lnTo>
                  <a:pt x="100" y="300"/>
                </a:lnTo>
                <a:lnTo>
                  <a:pt x="100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655525" y="5246277"/>
            <a:ext cx="59539" cy="19846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773412" y="5444737"/>
            <a:ext cx="147657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1096709" y="5444737"/>
            <a:ext cx="804252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2381" y="5444737"/>
            <a:ext cx="47690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72620" y="2376468"/>
            <a:ext cx="7886700" cy="519373"/>
          </a:xfrm>
        </p:spPr>
        <p:txBody>
          <a:bodyPr anchor="ctr"/>
          <a:lstStyle>
            <a:lvl1pPr>
              <a:defRPr sz="3375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715064" y="5377260"/>
            <a:ext cx="58348" cy="67477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537637" y="5377260"/>
            <a:ext cx="59539" cy="67477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9289" y="5377260"/>
            <a:ext cx="58348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597177" y="5311769"/>
            <a:ext cx="58348" cy="19846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978821" y="5377260"/>
            <a:ext cx="58348" cy="67477"/>
          </a:xfrm>
          <a:custGeom>
            <a:avLst/>
            <a:gdLst>
              <a:gd name="T0" fmla="*/ 98 w 98"/>
              <a:gd name="T1" fmla="*/ 102 h 102"/>
              <a:gd name="T2" fmla="*/ 0 w 98"/>
              <a:gd name="T3" fmla="*/ 102 h 102"/>
              <a:gd name="T4" fmla="*/ 0 w 98"/>
              <a:gd name="T5" fmla="*/ 0 h 102"/>
              <a:gd name="T6" fmla="*/ 98 w 98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102">
                <a:moveTo>
                  <a:pt x="98" y="102"/>
                </a:moveTo>
                <a:lnTo>
                  <a:pt x="0" y="102"/>
                </a:lnTo>
                <a:lnTo>
                  <a:pt x="0" y="0"/>
                </a:lnTo>
                <a:lnTo>
                  <a:pt x="98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1069" y="5377260"/>
            <a:ext cx="57753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auto">
          <a:xfrm>
            <a:off x="1037169" y="5311769"/>
            <a:ext cx="59539" cy="198460"/>
          </a:xfrm>
          <a:custGeom>
            <a:avLst/>
            <a:gdLst>
              <a:gd name="T0" fmla="*/ 0 w 100"/>
              <a:gd name="T1" fmla="*/ 0 h 300"/>
              <a:gd name="T2" fmla="*/ 0 w 100"/>
              <a:gd name="T3" fmla="*/ 201 h 300"/>
              <a:gd name="T4" fmla="*/ 100 w 100"/>
              <a:gd name="T5" fmla="*/ 300 h 300"/>
              <a:gd name="T6" fmla="*/ 100 w 100"/>
              <a:gd name="T7" fmla="*/ 0 h 300"/>
              <a:gd name="T8" fmla="*/ 0 w 100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300">
                <a:moveTo>
                  <a:pt x="0" y="0"/>
                </a:moveTo>
                <a:lnTo>
                  <a:pt x="0" y="201"/>
                </a:lnTo>
                <a:lnTo>
                  <a:pt x="100" y="300"/>
                </a:lnTo>
                <a:lnTo>
                  <a:pt x="100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655525" y="5246277"/>
            <a:ext cx="59539" cy="19846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773412" y="5444737"/>
            <a:ext cx="147657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1096709" y="5444737"/>
            <a:ext cx="804252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2381" y="5444737"/>
            <a:ext cx="47690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72620" y="2376468"/>
            <a:ext cx="7886700" cy="519373"/>
          </a:xfrm>
        </p:spPr>
        <p:txBody>
          <a:bodyPr anchor="ctr"/>
          <a:lstStyle>
            <a:lvl1pPr>
              <a:defRPr sz="3375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715064" y="5377260"/>
            <a:ext cx="58348" cy="67477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537637" y="5377260"/>
            <a:ext cx="59539" cy="67477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9289" y="5377260"/>
            <a:ext cx="58348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597177" y="5311769"/>
            <a:ext cx="58348" cy="19846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978821" y="5377260"/>
            <a:ext cx="58348" cy="67477"/>
          </a:xfrm>
          <a:custGeom>
            <a:avLst/>
            <a:gdLst>
              <a:gd name="T0" fmla="*/ 98 w 98"/>
              <a:gd name="T1" fmla="*/ 102 h 102"/>
              <a:gd name="T2" fmla="*/ 0 w 98"/>
              <a:gd name="T3" fmla="*/ 102 h 102"/>
              <a:gd name="T4" fmla="*/ 0 w 98"/>
              <a:gd name="T5" fmla="*/ 0 h 102"/>
              <a:gd name="T6" fmla="*/ 98 w 98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102">
                <a:moveTo>
                  <a:pt x="98" y="102"/>
                </a:moveTo>
                <a:lnTo>
                  <a:pt x="0" y="102"/>
                </a:lnTo>
                <a:lnTo>
                  <a:pt x="0" y="0"/>
                </a:lnTo>
                <a:lnTo>
                  <a:pt x="98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1069" y="5377260"/>
            <a:ext cx="57753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auto">
          <a:xfrm>
            <a:off x="1037169" y="5311769"/>
            <a:ext cx="59539" cy="198460"/>
          </a:xfrm>
          <a:custGeom>
            <a:avLst/>
            <a:gdLst>
              <a:gd name="T0" fmla="*/ 0 w 100"/>
              <a:gd name="T1" fmla="*/ 0 h 300"/>
              <a:gd name="T2" fmla="*/ 0 w 100"/>
              <a:gd name="T3" fmla="*/ 201 h 300"/>
              <a:gd name="T4" fmla="*/ 100 w 100"/>
              <a:gd name="T5" fmla="*/ 300 h 300"/>
              <a:gd name="T6" fmla="*/ 100 w 100"/>
              <a:gd name="T7" fmla="*/ 0 h 300"/>
              <a:gd name="T8" fmla="*/ 0 w 100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300">
                <a:moveTo>
                  <a:pt x="0" y="0"/>
                </a:moveTo>
                <a:lnTo>
                  <a:pt x="0" y="201"/>
                </a:lnTo>
                <a:lnTo>
                  <a:pt x="100" y="300"/>
                </a:lnTo>
                <a:lnTo>
                  <a:pt x="100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655525" y="5246277"/>
            <a:ext cx="59539" cy="19846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773412" y="5444737"/>
            <a:ext cx="147657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1096709" y="5444737"/>
            <a:ext cx="804252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2381" y="5444737"/>
            <a:ext cx="47690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621" y="1502207"/>
            <a:ext cx="6875587" cy="461665"/>
          </a:xfrm>
        </p:spPr>
        <p:txBody>
          <a:bodyPr wrap="square" lIns="0" tIns="0" rIns="0" bIns="0" anchor="ctr">
            <a:sp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0"/>
            <a:ext cx="9144000" cy="1051545"/>
          </a:xfrm>
          <a:prstGeom prst="rect">
            <a:avLst/>
          </a:prstGeom>
        </p:spPr>
      </p:pic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472739" y="2150884"/>
            <a:ext cx="6875468" cy="897703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342849" indent="0">
              <a:buNone/>
              <a:defRPr b="1">
                <a:solidFill>
                  <a:schemeClr val="bg1"/>
                </a:solidFill>
              </a:defRPr>
            </a:lvl2pPr>
            <a:lvl3pPr marL="685697" indent="0">
              <a:buNone/>
              <a:defRPr b="1">
                <a:solidFill>
                  <a:schemeClr val="bg1"/>
                </a:solidFill>
              </a:defRPr>
            </a:lvl3pPr>
            <a:lvl4pPr marL="1028546" indent="0">
              <a:buNone/>
              <a:defRPr b="1">
                <a:solidFill>
                  <a:schemeClr val="bg1"/>
                </a:solidFill>
              </a:defRPr>
            </a:lvl4pPr>
            <a:lvl5pPr marL="1371395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418" y="197365"/>
            <a:ext cx="7065067" cy="4039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0">
            <a:extLst>
              <a:ext uri="{FF2B5EF4-FFF2-40B4-BE49-F238E27FC236}">
                <a16:creationId xmlns:a16="http://schemas.microsoft.com/office/drawing/2014/main" id="{0F8BDAFC-755E-4E2D-AC61-91ECABB7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937948"/>
            <a:ext cx="7777163" cy="4200260"/>
          </a:xfrm>
          <a:prstGeom prst="rect">
            <a:avLst/>
          </a:prstGeom>
        </p:spPr>
        <p:txBody>
          <a:bodyPr vert="horz" lIns="72000" tIns="72000" rIns="72000" bIns="72000" rtlCol="0">
            <a:noAutofit/>
          </a:bodyPr>
          <a:lstStyle>
            <a:lvl1pPr>
              <a:defRPr sz="105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66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photo background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621" y="2685288"/>
            <a:ext cx="6875587" cy="461665"/>
          </a:xfrm>
        </p:spPr>
        <p:txBody>
          <a:bodyPr wrap="square" lIns="0" tIns="0" rIns="0" bIns="0" anchor="ctr">
            <a:sp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177082" y="5221701"/>
            <a:ext cx="1494831" cy="265457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1125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04.11.2022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472620" y="5083757"/>
            <a:ext cx="1582730" cy="173124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2620" y="5314757"/>
            <a:ext cx="1582730" cy="173124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3825526" y="5080906"/>
            <a:ext cx="2538002" cy="173124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3825527" y="5314034"/>
            <a:ext cx="2538002" cy="173124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0"/>
            <a:ext cx="9144000" cy="1051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419" y="197365"/>
            <a:ext cx="7079090" cy="4039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C1F68F32-D6C9-4BE0-A3C6-D5D3F2C9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937949"/>
            <a:ext cx="3755643" cy="4200261"/>
          </a:xfrm>
          <a:prstGeom prst="rect">
            <a:avLst/>
          </a:prstGeom>
        </p:spPr>
        <p:txBody>
          <a:bodyPr vert="horz" lIns="72000" tIns="72000" rIns="72000" bIns="72000" rtlCol="0">
            <a:noAutofit/>
          </a:bodyPr>
          <a:lstStyle>
            <a:lvl1pPr>
              <a:defRPr sz="105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4705201" y="937948"/>
            <a:ext cx="3755231" cy="42002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116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72706" y="1288292"/>
            <a:ext cx="8199207" cy="38287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472396" y="1096294"/>
            <a:ext cx="8199207" cy="173124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72706" y="1288292"/>
            <a:ext cx="8199207" cy="38287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472396" y="1096294"/>
            <a:ext cx="8199207" cy="173124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509406" y="0"/>
            <a:ext cx="3634594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27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509406" y="0"/>
            <a:ext cx="3634594" cy="5715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72707" y="479768"/>
            <a:ext cx="4604589" cy="403957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72707" y="1288292"/>
            <a:ext cx="4604589" cy="38287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472397" y="1096294"/>
            <a:ext cx="4604589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0206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509406" y="0"/>
            <a:ext cx="3634594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27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509406" y="0"/>
            <a:ext cx="3634594" cy="5715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72707" y="479768"/>
            <a:ext cx="4604589" cy="40395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72707" y="1288292"/>
            <a:ext cx="4604589" cy="38287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472397" y="1096294"/>
            <a:ext cx="4604589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153800" y="0"/>
            <a:ext cx="69902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27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2153800" y="0"/>
            <a:ext cx="6990200" cy="5715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153800" y="0"/>
            <a:ext cx="69902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27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2153800" y="0"/>
            <a:ext cx="6990200" cy="5715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472707" y="678887"/>
            <a:ext cx="1504198" cy="4438175"/>
          </a:xfrm>
        </p:spPr>
        <p:txBody>
          <a:bodyPr/>
          <a:lstStyle/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472397" y="486890"/>
            <a:ext cx="1504198" cy="173124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phot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715064" y="5377260"/>
            <a:ext cx="58348" cy="67477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537637" y="5377260"/>
            <a:ext cx="59539" cy="67477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479289" y="5377260"/>
            <a:ext cx="58348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597177" y="5311769"/>
            <a:ext cx="58348" cy="19846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5" name="Freeform 9"/>
          <p:cNvSpPr>
            <a:spLocks/>
          </p:cNvSpPr>
          <p:nvPr userDrawn="1"/>
        </p:nvSpPr>
        <p:spPr bwMode="auto">
          <a:xfrm>
            <a:off x="978821" y="5377260"/>
            <a:ext cx="58348" cy="67477"/>
          </a:xfrm>
          <a:custGeom>
            <a:avLst/>
            <a:gdLst>
              <a:gd name="T0" fmla="*/ 98 w 98"/>
              <a:gd name="T1" fmla="*/ 102 h 102"/>
              <a:gd name="T2" fmla="*/ 0 w 98"/>
              <a:gd name="T3" fmla="*/ 102 h 102"/>
              <a:gd name="T4" fmla="*/ 0 w 98"/>
              <a:gd name="T5" fmla="*/ 0 h 102"/>
              <a:gd name="T6" fmla="*/ 98 w 98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102">
                <a:moveTo>
                  <a:pt x="98" y="102"/>
                </a:moveTo>
                <a:lnTo>
                  <a:pt x="0" y="102"/>
                </a:lnTo>
                <a:lnTo>
                  <a:pt x="0" y="0"/>
                </a:lnTo>
                <a:lnTo>
                  <a:pt x="98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6" name="Rectangle 10"/>
          <p:cNvSpPr>
            <a:spLocks noChangeArrowheads="1"/>
          </p:cNvSpPr>
          <p:nvPr userDrawn="1"/>
        </p:nvSpPr>
        <p:spPr bwMode="auto">
          <a:xfrm>
            <a:off x="921069" y="5377260"/>
            <a:ext cx="57753" cy="132969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7" name="Freeform 11"/>
          <p:cNvSpPr>
            <a:spLocks/>
          </p:cNvSpPr>
          <p:nvPr userDrawn="1"/>
        </p:nvSpPr>
        <p:spPr bwMode="auto">
          <a:xfrm>
            <a:off x="1037169" y="5311769"/>
            <a:ext cx="59539" cy="198460"/>
          </a:xfrm>
          <a:custGeom>
            <a:avLst/>
            <a:gdLst>
              <a:gd name="T0" fmla="*/ 0 w 100"/>
              <a:gd name="T1" fmla="*/ 0 h 300"/>
              <a:gd name="T2" fmla="*/ 0 w 100"/>
              <a:gd name="T3" fmla="*/ 201 h 300"/>
              <a:gd name="T4" fmla="*/ 100 w 100"/>
              <a:gd name="T5" fmla="*/ 300 h 300"/>
              <a:gd name="T6" fmla="*/ 100 w 100"/>
              <a:gd name="T7" fmla="*/ 0 h 300"/>
              <a:gd name="T8" fmla="*/ 0 w 100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300">
                <a:moveTo>
                  <a:pt x="0" y="0"/>
                </a:moveTo>
                <a:lnTo>
                  <a:pt x="0" y="201"/>
                </a:lnTo>
                <a:lnTo>
                  <a:pt x="100" y="300"/>
                </a:lnTo>
                <a:lnTo>
                  <a:pt x="100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655525" y="5246277"/>
            <a:ext cx="59539" cy="19846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49" name="Line 13"/>
          <p:cNvSpPr>
            <a:spLocks noChangeShapeType="1"/>
          </p:cNvSpPr>
          <p:nvPr userDrawn="1"/>
        </p:nvSpPr>
        <p:spPr bwMode="auto">
          <a:xfrm>
            <a:off x="773412" y="5444737"/>
            <a:ext cx="147657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1096709" y="5444737"/>
            <a:ext cx="804252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2381" y="5444737"/>
            <a:ext cx="47690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706" y="479768"/>
            <a:ext cx="8199207" cy="40395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706" y="1103441"/>
            <a:ext cx="8199207" cy="40136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715064" y="5377260"/>
            <a:ext cx="58348" cy="67477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537637" y="5377260"/>
            <a:ext cx="59539" cy="67477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479289" y="5377260"/>
            <a:ext cx="58348" cy="132969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597177" y="5311769"/>
            <a:ext cx="58348" cy="19846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3" name="Freeform 9"/>
          <p:cNvSpPr>
            <a:spLocks/>
          </p:cNvSpPr>
          <p:nvPr userDrawn="1"/>
        </p:nvSpPr>
        <p:spPr bwMode="auto">
          <a:xfrm>
            <a:off x="978821" y="5377260"/>
            <a:ext cx="58348" cy="67477"/>
          </a:xfrm>
          <a:custGeom>
            <a:avLst/>
            <a:gdLst>
              <a:gd name="T0" fmla="*/ 98 w 98"/>
              <a:gd name="T1" fmla="*/ 102 h 102"/>
              <a:gd name="T2" fmla="*/ 0 w 98"/>
              <a:gd name="T3" fmla="*/ 102 h 102"/>
              <a:gd name="T4" fmla="*/ 0 w 98"/>
              <a:gd name="T5" fmla="*/ 0 h 102"/>
              <a:gd name="T6" fmla="*/ 98 w 98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102">
                <a:moveTo>
                  <a:pt x="98" y="102"/>
                </a:moveTo>
                <a:lnTo>
                  <a:pt x="0" y="102"/>
                </a:lnTo>
                <a:lnTo>
                  <a:pt x="0" y="0"/>
                </a:lnTo>
                <a:lnTo>
                  <a:pt x="98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4" name="Rectangle 10"/>
          <p:cNvSpPr>
            <a:spLocks noChangeArrowheads="1"/>
          </p:cNvSpPr>
          <p:nvPr userDrawn="1"/>
        </p:nvSpPr>
        <p:spPr bwMode="auto">
          <a:xfrm>
            <a:off x="921069" y="5377260"/>
            <a:ext cx="57753" cy="132969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5" name="Freeform 11"/>
          <p:cNvSpPr>
            <a:spLocks/>
          </p:cNvSpPr>
          <p:nvPr userDrawn="1"/>
        </p:nvSpPr>
        <p:spPr bwMode="auto">
          <a:xfrm>
            <a:off x="1037169" y="5311769"/>
            <a:ext cx="59539" cy="198460"/>
          </a:xfrm>
          <a:custGeom>
            <a:avLst/>
            <a:gdLst>
              <a:gd name="T0" fmla="*/ 0 w 100"/>
              <a:gd name="T1" fmla="*/ 0 h 300"/>
              <a:gd name="T2" fmla="*/ 0 w 100"/>
              <a:gd name="T3" fmla="*/ 201 h 300"/>
              <a:gd name="T4" fmla="*/ 100 w 100"/>
              <a:gd name="T5" fmla="*/ 300 h 300"/>
              <a:gd name="T6" fmla="*/ 100 w 100"/>
              <a:gd name="T7" fmla="*/ 0 h 300"/>
              <a:gd name="T8" fmla="*/ 0 w 100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300">
                <a:moveTo>
                  <a:pt x="0" y="0"/>
                </a:moveTo>
                <a:lnTo>
                  <a:pt x="0" y="201"/>
                </a:lnTo>
                <a:lnTo>
                  <a:pt x="100" y="300"/>
                </a:lnTo>
                <a:lnTo>
                  <a:pt x="100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655525" y="5246277"/>
            <a:ext cx="59539" cy="19846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7" name="Line 13"/>
          <p:cNvSpPr>
            <a:spLocks noChangeShapeType="1"/>
          </p:cNvSpPr>
          <p:nvPr userDrawn="1"/>
        </p:nvSpPr>
        <p:spPr bwMode="auto">
          <a:xfrm>
            <a:off x="773412" y="5444737"/>
            <a:ext cx="147657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1096709" y="5444737"/>
            <a:ext cx="804252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2381" y="5444737"/>
            <a:ext cx="47690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34294" tIns="17147" rIns="34294" bIns="17147" numCol="1" anchor="t" anchorCtr="0" compatLnSpc="1">
            <a:prstTxWarp prst="textNoShape">
              <a:avLst/>
            </a:prstTxWarp>
          </a:bodyPr>
          <a:lstStyle/>
          <a:p>
            <a:endParaRPr lang="en-GB" sz="527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54" r:id="rId17"/>
    <p:sldLayoutId id="2147483663" r:id="rId18"/>
    <p:sldLayoutId id="2147483672" r:id="rId19"/>
    <p:sldLayoutId id="2147483673" r:id="rId20"/>
  </p:sldLayoutIdLst>
  <p:hf sldNum="0" hdr="0" ftr="0"/>
  <p:txStyles>
    <p:titleStyle>
      <a:lvl1pPr algn="l" defTabSz="685697" rtl="0" eaLnBrk="1" latinLnBrk="0" hangingPunct="1">
        <a:lnSpc>
          <a:spcPct val="100000"/>
        </a:lnSpc>
        <a:spcBef>
          <a:spcPct val="0"/>
        </a:spcBef>
        <a:buNone/>
        <a:defRPr sz="2625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24" indent="-171424" algn="l" defTabSz="685697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125" kern="1200">
          <a:solidFill>
            <a:schemeClr val="dk2"/>
          </a:solidFill>
          <a:latin typeface="+mn-lt"/>
          <a:ea typeface="+mn-ea"/>
          <a:cs typeface="+mn-cs"/>
        </a:defRPr>
      </a:lvl1pPr>
      <a:lvl2pPr marL="514273" indent="-171424" algn="l" defTabSz="685697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125" kern="1200" baseline="0">
          <a:solidFill>
            <a:schemeClr val="dk2"/>
          </a:solidFill>
          <a:latin typeface="+mn-lt"/>
          <a:ea typeface="+mn-ea"/>
          <a:cs typeface="+mn-cs"/>
        </a:defRPr>
      </a:lvl2pPr>
      <a:lvl3pPr marL="857121" indent="-171424" algn="l" defTabSz="685697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125" kern="1200" baseline="0">
          <a:solidFill>
            <a:schemeClr val="dk2"/>
          </a:solidFill>
          <a:latin typeface="+mn-lt"/>
          <a:ea typeface="+mn-ea"/>
          <a:cs typeface="+mn-cs"/>
        </a:defRPr>
      </a:lvl3pPr>
      <a:lvl4pPr marL="1199970" indent="-171424" algn="l" defTabSz="685697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125" kern="1200">
          <a:solidFill>
            <a:schemeClr val="dk2"/>
          </a:solidFill>
          <a:latin typeface="+mn-lt"/>
          <a:ea typeface="+mn-ea"/>
          <a:cs typeface="+mn-cs"/>
        </a:defRPr>
      </a:lvl4pPr>
      <a:lvl5pPr marL="1542819" indent="-171424" algn="l" defTabSz="685697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125" kern="1200">
          <a:solidFill>
            <a:schemeClr val="dk2"/>
          </a:solidFill>
          <a:latin typeface="+mn-lt"/>
          <a:ea typeface="+mn-ea"/>
          <a:cs typeface="+mn-cs"/>
        </a:defRPr>
      </a:lvl5pPr>
      <a:lvl6pPr marL="1885667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16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64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13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7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46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94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43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1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4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8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472621" y="2448535"/>
            <a:ext cx="8278149" cy="923450"/>
          </a:xfrm>
        </p:spPr>
        <p:txBody>
          <a:bodyPr/>
          <a:lstStyle/>
          <a:p>
            <a:r>
              <a:rPr lang="en-GB" dirty="0"/>
              <a:t>Mentoring</a:t>
            </a:r>
            <a:br>
              <a:rPr lang="en-GB" dirty="0"/>
            </a:br>
            <a:r>
              <a:rPr lang="en-GB" b="0" dirty="0">
                <a:solidFill>
                  <a:srgbClr val="C00000"/>
                </a:solidFill>
              </a:rPr>
              <a:t>Workshop 2 for Mentors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7177082" y="4983916"/>
            <a:ext cx="1494831" cy="265457"/>
          </a:xfrm>
        </p:spPr>
        <p:txBody>
          <a:bodyPr/>
          <a:lstStyle/>
          <a:p>
            <a:r>
              <a:rPr lang="nb-NO" dirty="0"/>
              <a:t>27.05.2022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>
          <a:xfrm>
            <a:off x="472621" y="5076227"/>
            <a:ext cx="2409748" cy="17314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B01DD-C795-1E4A-BF58-E201F4D46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418" y="197365"/>
            <a:ext cx="7065067" cy="403957"/>
          </a:xfrm>
        </p:spPr>
        <p:txBody>
          <a:bodyPr wrap="square" anchor="ctr">
            <a:normAutofit/>
          </a:bodyPr>
          <a:lstStyle/>
          <a:p>
            <a:r>
              <a:rPr lang="de-DE" spc="-5" dirty="0"/>
              <a:t>Ground Rules: Dimensionen </a:t>
            </a:r>
            <a:r>
              <a:rPr lang="de-DE" b="0" spc="-5" dirty="0"/>
              <a:t>(B. Garvey)</a:t>
            </a:r>
            <a:endParaRPr lang="de-DE" b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10C955D-3043-C469-D844-4F76725FD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340" y="1027159"/>
            <a:ext cx="6536513" cy="3672200"/>
          </a:xfrm>
          <a:prstGeom prst="rect">
            <a:avLst/>
          </a:prstGeom>
          <a:noFill/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5C5559BC-80B5-67E4-08AA-C257B143DEAE}"/>
              </a:ext>
            </a:extLst>
          </p:cNvPr>
          <p:cNvSpPr/>
          <p:nvPr/>
        </p:nvSpPr>
        <p:spPr>
          <a:xfrm>
            <a:off x="6103488" y="5002266"/>
            <a:ext cx="1769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i="1" dirty="0"/>
              <a:t>Garvey, Bob (1994: 18)</a:t>
            </a:r>
          </a:p>
        </p:txBody>
      </p:sp>
    </p:spTree>
    <p:extLst>
      <p:ext uri="{BB962C8B-B14F-4D97-AF65-F5344CB8AC3E}">
        <p14:creationId xmlns:p14="http://schemas.microsoft.com/office/powerpoint/2010/main" val="74642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44113-DCFB-4158-4B45-28EE329F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0" y="222037"/>
            <a:ext cx="7886700" cy="4828245"/>
          </a:xfrm>
        </p:spPr>
        <p:txBody>
          <a:bodyPr/>
          <a:lstStyle/>
          <a:p>
            <a:r>
              <a:rPr lang="de-DE" dirty="0"/>
              <a:t>References and </a:t>
            </a:r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reading</a:t>
            </a:r>
            <a:br>
              <a:rPr lang="de-DE" dirty="0"/>
            </a:br>
            <a:br>
              <a:rPr lang="de-DE" sz="1400" dirty="0"/>
            </a:br>
            <a:r>
              <a:rPr lang="de-DE" sz="1400" b="0" dirty="0" err="1"/>
              <a:t>Alred</a:t>
            </a:r>
            <a:r>
              <a:rPr lang="de-DE" sz="1400" b="0" dirty="0"/>
              <a:t>, G. and Garvey, B. (2019) </a:t>
            </a:r>
            <a:r>
              <a:rPr lang="de-DE" sz="1400" b="0" i="1" dirty="0"/>
              <a:t>Mentoring</a:t>
            </a:r>
            <a:r>
              <a:rPr lang="de-DE" sz="1400" b="0" dirty="0"/>
              <a:t>. La Vergne: Management Pocketbooks (Management Pocketbooks). </a:t>
            </a:r>
            <a:br>
              <a:rPr lang="de-DE" sz="1400" b="0" dirty="0"/>
            </a:br>
            <a:br>
              <a:rPr lang="de-DE" sz="1400" b="0" dirty="0"/>
            </a:br>
            <a:r>
              <a:rPr lang="de-DE" sz="1400" b="0" dirty="0"/>
              <a:t>Egan, G. (2018) </a:t>
            </a:r>
            <a:r>
              <a:rPr lang="de-DE" sz="1400" b="0" i="1" dirty="0"/>
              <a:t>The </a:t>
            </a:r>
            <a:r>
              <a:rPr lang="de-DE" sz="1400" b="0" i="1" dirty="0" err="1"/>
              <a:t>skilled</a:t>
            </a:r>
            <a:r>
              <a:rPr lang="de-DE" sz="1400" b="0" i="1" dirty="0"/>
              <a:t> </a:t>
            </a:r>
            <a:r>
              <a:rPr lang="de-DE" sz="1400" b="0" i="1" dirty="0" err="1"/>
              <a:t>helper</a:t>
            </a:r>
            <a:r>
              <a:rPr lang="de-DE" sz="1400" b="0" i="1" dirty="0"/>
              <a:t> : a client-</a:t>
            </a:r>
            <a:r>
              <a:rPr lang="de-DE" sz="1400" b="0" i="1" dirty="0" err="1"/>
              <a:t>centred</a:t>
            </a:r>
            <a:r>
              <a:rPr lang="de-DE" sz="1400" b="0" i="1" dirty="0"/>
              <a:t> </a:t>
            </a:r>
            <a:r>
              <a:rPr lang="de-DE" sz="1400" b="0" i="1" dirty="0" err="1"/>
              <a:t>approach</a:t>
            </a:r>
            <a:r>
              <a:rPr lang="de-DE" sz="1400" b="0" dirty="0"/>
              <a:t>. 2nd </a:t>
            </a:r>
            <a:r>
              <a:rPr lang="de-DE" sz="1400" b="0" dirty="0" err="1"/>
              <a:t>edition</a:t>
            </a:r>
            <a:r>
              <a:rPr lang="de-DE" sz="1400" b="0" dirty="0"/>
              <a:t>. EMEA </a:t>
            </a:r>
            <a:r>
              <a:rPr lang="de-DE" sz="1400" b="0" dirty="0" err="1"/>
              <a:t>edition</a:t>
            </a:r>
            <a:r>
              <a:rPr lang="de-DE" sz="1400" b="0" dirty="0"/>
              <a:t>. Australia: </a:t>
            </a:r>
            <a:r>
              <a:rPr lang="de-DE" sz="1400" b="0" dirty="0" err="1"/>
              <a:t>Cengage</a:t>
            </a:r>
            <a:r>
              <a:rPr lang="de-DE" sz="1400" b="0" dirty="0"/>
              <a:t>.</a:t>
            </a:r>
            <a:br>
              <a:rPr lang="de-DE" sz="1400" b="0" dirty="0"/>
            </a:br>
            <a:br>
              <a:rPr lang="de-DE" sz="1400" b="0" dirty="0"/>
            </a:br>
            <a:r>
              <a:rPr lang="de-DE" sz="1400" b="0" dirty="0"/>
              <a:t>Garvey, B. (1994) “A Dose </a:t>
            </a:r>
            <a:r>
              <a:rPr lang="de-DE" sz="1400" b="0" dirty="0" err="1"/>
              <a:t>of</a:t>
            </a:r>
            <a:r>
              <a:rPr lang="de-DE" sz="1400" b="0" dirty="0"/>
              <a:t> Mentoring,” </a:t>
            </a:r>
            <a:r>
              <a:rPr lang="de-DE" sz="1400" b="0" i="1" dirty="0"/>
              <a:t>Education &amp; Training,</a:t>
            </a:r>
            <a:r>
              <a:rPr lang="de-DE" sz="1400" b="0" dirty="0"/>
              <a:t> 36(4), pp. 18–26. </a:t>
            </a:r>
            <a:br>
              <a:rPr lang="de-DE" sz="1400" b="0" dirty="0"/>
            </a:br>
            <a:br>
              <a:rPr lang="de-DE" sz="1400" b="0" dirty="0"/>
            </a:br>
            <a:r>
              <a:rPr lang="de-DE" sz="1400" b="0" dirty="0"/>
              <a:t>Garvey, B., Stokes, P. (2022) </a:t>
            </a:r>
            <a:r>
              <a:rPr lang="de-DE" sz="1400" b="0" i="1" dirty="0"/>
              <a:t>Coaching and Mentoring : </a:t>
            </a:r>
            <a:r>
              <a:rPr lang="de-DE" sz="1400" b="0" i="1" dirty="0" err="1"/>
              <a:t>theory</a:t>
            </a:r>
            <a:r>
              <a:rPr lang="de-DE" sz="1400" b="0" i="1" dirty="0"/>
              <a:t> and </a:t>
            </a:r>
            <a:r>
              <a:rPr lang="de-DE" sz="1400" b="0" i="1" dirty="0" err="1"/>
              <a:t>practice</a:t>
            </a:r>
            <a:r>
              <a:rPr lang="de-DE" sz="1400" b="0" dirty="0"/>
              <a:t>. 4th </a:t>
            </a:r>
            <a:r>
              <a:rPr lang="de-DE" sz="1400" b="0" dirty="0" err="1"/>
              <a:t>edition</a:t>
            </a:r>
            <a:r>
              <a:rPr lang="de-DE" sz="1400" b="0" dirty="0"/>
              <a:t>. London: SAGE.</a:t>
            </a:r>
            <a:br>
              <a:rPr lang="de-DE" sz="1400" b="0" dirty="0"/>
            </a:br>
            <a:br>
              <a:rPr lang="de-DE" sz="1400" b="0" dirty="0"/>
            </a:br>
            <a:r>
              <a:rPr lang="de-DE" sz="1400" b="0" dirty="0"/>
              <a:t>Kolb, D. A. (2015) </a:t>
            </a:r>
            <a:r>
              <a:rPr lang="de-DE" sz="1400" b="0" i="1" dirty="0" err="1"/>
              <a:t>Experiential</a:t>
            </a:r>
            <a:r>
              <a:rPr lang="de-DE" sz="1400" b="0" i="1" dirty="0"/>
              <a:t> </a:t>
            </a:r>
            <a:r>
              <a:rPr lang="de-DE" sz="1400" b="0" i="1" dirty="0" err="1"/>
              <a:t>learning</a:t>
            </a:r>
            <a:r>
              <a:rPr lang="de-DE" sz="1400" b="0" i="1" dirty="0"/>
              <a:t> : </a:t>
            </a:r>
            <a:r>
              <a:rPr lang="de-DE" sz="1400" b="0" i="1" dirty="0" err="1"/>
              <a:t>experience</a:t>
            </a:r>
            <a:r>
              <a:rPr lang="de-DE" sz="1400" b="0" i="1" dirty="0"/>
              <a:t> </a:t>
            </a:r>
            <a:r>
              <a:rPr lang="de-DE" sz="1400" b="0" i="1" dirty="0" err="1"/>
              <a:t>as</a:t>
            </a:r>
            <a:r>
              <a:rPr lang="de-DE" sz="1400" b="0" i="1" dirty="0"/>
              <a:t> </a:t>
            </a:r>
            <a:r>
              <a:rPr lang="de-DE" sz="1400" b="0" i="1" dirty="0" err="1"/>
              <a:t>the</a:t>
            </a:r>
            <a:r>
              <a:rPr lang="de-DE" sz="1400" b="0" i="1" dirty="0"/>
              <a:t> source </a:t>
            </a:r>
            <a:r>
              <a:rPr lang="de-DE" sz="1400" b="0" i="1" dirty="0" err="1"/>
              <a:t>of</a:t>
            </a:r>
            <a:r>
              <a:rPr lang="de-DE" sz="1400" b="0" i="1" dirty="0"/>
              <a:t> </a:t>
            </a:r>
            <a:r>
              <a:rPr lang="de-DE" sz="1400" b="0" i="1" dirty="0" err="1"/>
              <a:t>learning</a:t>
            </a:r>
            <a:r>
              <a:rPr lang="de-DE" sz="1400" b="0" i="1" dirty="0"/>
              <a:t> and </a:t>
            </a:r>
            <a:r>
              <a:rPr lang="de-DE" sz="1400" b="0" i="1" dirty="0" err="1"/>
              <a:t>development</a:t>
            </a:r>
            <a:r>
              <a:rPr lang="de-DE" sz="1400" b="0" dirty="0"/>
              <a:t>. Second </a:t>
            </a:r>
            <a:r>
              <a:rPr lang="de-DE" sz="1400" b="0" dirty="0" err="1"/>
              <a:t>edn</a:t>
            </a:r>
            <a:r>
              <a:rPr lang="de-DE" sz="1400" b="0" dirty="0"/>
              <a:t>. Upper </a:t>
            </a:r>
            <a:r>
              <a:rPr lang="de-DE" sz="1400" b="0" dirty="0" err="1"/>
              <a:t>Saddle</a:t>
            </a:r>
            <a:r>
              <a:rPr lang="de-DE" sz="1400" b="0" dirty="0"/>
              <a:t> River, New Jersey: Pearson Education.</a:t>
            </a:r>
            <a:br>
              <a:rPr lang="de-DE" sz="1400" b="0" dirty="0"/>
            </a:br>
            <a:br>
              <a:rPr lang="de-DE" sz="1400" b="0" dirty="0"/>
            </a:br>
            <a:r>
              <a:rPr lang="de-DE" sz="1400" b="0" dirty="0" err="1"/>
              <a:t>Pegg</a:t>
            </a:r>
            <a:r>
              <a:rPr lang="de-DE" sz="1400" b="0" dirty="0"/>
              <a:t>, M. (2020) </a:t>
            </a:r>
            <a:r>
              <a:rPr lang="de-DE" sz="1400" b="0" i="1" dirty="0"/>
              <a:t>The </a:t>
            </a:r>
            <a:r>
              <a:rPr lang="de-DE" sz="1400" b="0" i="1" dirty="0" err="1"/>
              <a:t>Positive’s</a:t>
            </a:r>
            <a:r>
              <a:rPr lang="de-DE" sz="1400" b="0" i="1" dirty="0"/>
              <a:t> </a:t>
            </a:r>
            <a:r>
              <a:rPr lang="de-DE" sz="1400" b="0" i="1" dirty="0" err="1"/>
              <a:t>Encouragers</a:t>
            </a:r>
            <a:r>
              <a:rPr lang="de-DE" sz="1400" b="0" i="1" dirty="0"/>
              <a:t> Book: The </a:t>
            </a:r>
            <a:r>
              <a:rPr lang="de-DE" sz="1400" b="0" i="1" dirty="0" err="1"/>
              <a:t>art</a:t>
            </a:r>
            <a:r>
              <a:rPr lang="de-DE" sz="1400" b="0" i="1" dirty="0"/>
              <a:t> </a:t>
            </a:r>
            <a:r>
              <a:rPr lang="de-DE" sz="1400" b="0" i="1" dirty="0" err="1"/>
              <a:t>of</a:t>
            </a:r>
            <a:r>
              <a:rPr lang="de-DE" sz="1400" b="0" i="1" dirty="0"/>
              <a:t> </a:t>
            </a:r>
            <a:r>
              <a:rPr lang="de-DE" sz="1400" b="0" i="1" dirty="0" err="1"/>
              <a:t>encouraging</a:t>
            </a:r>
            <a:r>
              <a:rPr lang="de-DE" sz="1400" b="0" i="1" dirty="0"/>
              <a:t> </a:t>
            </a:r>
            <a:r>
              <a:rPr lang="de-DE" sz="1400" b="0" i="1" dirty="0" err="1"/>
              <a:t>people</a:t>
            </a:r>
            <a:r>
              <a:rPr lang="de-DE" sz="1400" b="0" i="1" dirty="0"/>
              <a:t> </a:t>
            </a:r>
            <a:r>
              <a:rPr lang="de-DE" sz="1400" b="0" i="1" dirty="0" err="1"/>
              <a:t>during</a:t>
            </a:r>
            <a:r>
              <a:rPr lang="de-DE" sz="1400" b="0" i="1" dirty="0"/>
              <a:t> </a:t>
            </a:r>
            <a:r>
              <a:rPr lang="de-DE" sz="1400" b="0" i="1" dirty="0" err="1"/>
              <a:t>our</a:t>
            </a:r>
            <a:r>
              <a:rPr lang="de-DE" sz="1400" b="0" i="1" dirty="0"/>
              <a:t> time on </a:t>
            </a:r>
            <a:r>
              <a:rPr lang="de-DE" sz="1400" b="0" i="1" dirty="0" err="1"/>
              <a:t>the</a:t>
            </a:r>
            <a:r>
              <a:rPr lang="de-DE" sz="1400" b="0" i="1" dirty="0"/>
              <a:t> planet</a:t>
            </a:r>
            <a:r>
              <a:rPr lang="de-DE" sz="1400" b="0" dirty="0"/>
              <a:t>. UK: The </a:t>
            </a:r>
            <a:r>
              <a:rPr lang="de-DE" sz="1400" b="0" dirty="0" err="1"/>
              <a:t>Strengths</a:t>
            </a:r>
            <a:r>
              <a:rPr lang="de-DE" sz="1400" b="0" dirty="0"/>
              <a:t> Organisation Ltd. </a:t>
            </a:r>
            <a:r>
              <a:rPr lang="de-DE" sz="1400" b="0" dirty="0" err="1"/>
              <a:t>Available</a:t>
            </a:r>
            <a:r>
              <a:rPr lang="de-DE" sz="1400" b="0" dirty="0"/>
              <a:t> </a:t>
            </a:r>
            <a:r>
              <a:rPr lang="de-DE" sz="1400" b="0" dirty="0" err="1"/>
              <a:t>from</a:t>
            </a:r>
            <a:r>
              <a:rPr lang="de-DE" sz="1400" b="0" dirty="0"/>
              <a:t>: &lt;https://</a:t>
            </a:r>
            <a:r>
              <a:rPr lang="de-DE" sz="1400" b="0" dirty="0" err="1"/>
              <a:t>www.thepositiveencourager.global</a:t>
            </a:r>
            <a:r>
              <a:rPr lang="de-DE" sz="1400" b="0" dirty="0"/>
              <a:t>/</a:t>
            </a:r>
            <a:r>
              <a:rPr lang="de-DE" sz="1400" b="0" dirty="0" err="1"/>
              <a:t>the</a:t>
            </a:r>
            <a:r>
              <a:rPr lang="de-DE" sz="1400" b="0" dirty="0"/>
              <a:t>-positive-</a:t>
            </a:r>
            <a:r>
              <a:rPr lang="de-DE" sz="1400" b="0" dirty="0" err="1"/>
              <a:t>encouragers</a:t>
            </a:r>
            <a:r>
              <a:rPr lang="de-DE" sz="1400" b="0" dirty="0"/>
              <a:t>-</a:t>
            </a:r>
            <a:r>
              <a:rPr lang="de-DE" sz="1400" b="0" dirty="0" err="1"/>
              <a:t>book</a:t>
            </a:r>
            <a:r>
              <a:rPr lang="de-DE" sz="1400" b="0" dirty="0"/>
              <a:t> /&gt; </a:t>
            </a:r>
            <a:br>
              <a:rPr lang="de-DE" sz="1400" b="0" dirty="0"/>
            </a:br>
            <a:br>
              <a:rPr lang="de-DE" sz="1400" dirty="0"/>
            </a:b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2872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620" y="1919622"/>
            <a:ext cx="8299543" cy="1477328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More information: YES! Thinking Space</a:t>
            </a:r>
            <a:br>
              <a:rPr lang="en-US" dirty="0"/>
            </a:br>
            <a:br>
              <a:rPr lang="en-US" sz="1500" dirty="0"/>
            </a:br>
            <a:r>
              <a:rPr lang="en-US" sz="1350" dirty="0"/>
              <a:t>https://</a:t>
            </a:r>
            <a:r>
              <a:rPr lang="en-US" sz="1350" dirty="0" err="1"/>
              <a:t>youngentrepreneurssucceed.com</a:t>
            </a:r>
            <a:r>
              <a:rPr lang="en-US" sz="1350" dirty="0"/>
              <a:t>/thinking-space/</a:t>
            </a:r>
            <a:endParaRPr lang="en-US" sz="13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0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Approach to Mentoring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Processes in mentoring: Garvey's 3-Stage Model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Variations of the 3-Stage model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Ground Rules - Dimensions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413380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CA563-16F8-E643-A1ED-674F9CCE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Opening Question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FA1F56-BB44-334E-A9ED-BDBA6D11C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/>
          </a:p>
          <a:p>
            <a:pPr marL="0" indent="0">
              <a:buNone/>
            </a:pPr>
            <a:r>
              <a:rPr lang="en-GB" sz="1400" b="1" dirty="0"/>
              <a:t>What do you do to make sure you keep well?</a:t>
            </a:r>
          </a:p>
          <a:p>
            <a:pPr marL="214313" indent="-214313">
              <a:buFont typeface="Symbol" pitchFamily="2" charset="2"/>
              <a:buChar char="-"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7545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D5BBE-2932-DD43-A155-744F4B80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Approach </a:t>
            </a:r>
            <a:r>
              <a:rPr lang="de-DE" dirty="0" err="1"/>
              <a:t>to</a:t>
            </a:r>
            <a:r>
              <a:rPr lang="de-DE" dirty="0"/>
              <a:t> Mentoring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868996-758C-BB40-AFD4-827E04EA9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937949"/>
            <a:ext cx="4570069" cy="420026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1200" dirty="0"/>
              <a:t>“</a:t>
            </a:r>
            <a:r>
              <a:rPr lang="en-GB" sz="1200" b="1" dirty="0">
                <a:solidFill>
                  <a:schemeClr val="accent2"/>
                </a:solidFill>
              </a:rPr>
              <a:t>Mentoring</a:t>
            </a:r>
            <a:r>
              <a:rPr lang="en-GB" sz="1200" dirty="0"/>
              <a:t> is a learning relationship between two people. It requires trust, commitment and emotional engagement. It involves listening, questioning, challenge and support. It has a time scale.”  </a:t>
            </a:r>
            <a:r>
              <a:rPr lang="en-GB" sz="1200" i="1" dirty="0"/>
              <a:t>Prof. Bob Garvey</a:t>
            </a:r>
          </a:p>
          <a:p>
            <a:r>
              <a:rPr lang="en-GB" sz="1200" b="1" dirty="0">
                <a:solidFill>
                  <a:schemeClr val="accent2"/>
                </a:solidFill>
              </a:rPr>
              <a:t>»Mentees are the experts for their life and their business.«</a:t>
            </a:r>
          </a:p>
          <a:p>
            <a:endParaRPr lang="en-GB" sz="1200" i="1" dirty="0"/>
          </a:p>
          <a:p>
            <a:r>
              <a:rPr lang="en-GB" sz="1200" i="1" dirty="0"/>
              <a:t>Mentoring works best when the mentee is in phase of transition. For entrepreneurs that means mentoring is part of the post-start-up support. Mentoring can be an addition to existing training/coaching programmes or a stand-alone solution.</a:t>
            </a:r>
          </a:p>
          <a:p>
            <a:endParaRPr lang="en-GB" sz="1200" dirty="0"/>
          </a:p>
          <a:p>
            <a:r>
              <a:rPr lang="en-GB" sz="1200" dirty="0"/>
              <a:t>Mentoring usually involves working on three levels: The mentee’s business, personal development and the relationship between mentee and mentor</a:t>
            </a:r>
          </a:p>
          <a:p>
            <a:endParaRPr lang="en-GB" sz="1200" dirty="0"/>
          </a:p>
          <a:p>
            <a:endParaRPr lang="en-GB" sz="1200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B77355E-A494-03A6-4CD5-51B5A3E7579A}"/>
              </a:ext>
            </a:extLst>
          </p:cNvPr>
          <p:cNvGrpSpPr/>
          <p:nvPr/>
        </p:nvGrpSpPr>
        <p:grpSpPr>
          <a:xfrm>
            <a:off x="5486400" y="1359546"/>
            <a:ext cx="3321536" cy="3203828"/>
            <a:chOff x="7644392" y="2673136"/>
            <a:chExt cx="3673953" cy="3447591"/>
          </a:xfrm>
        </p:grpSpPr>
        <p:sp>
          <p:nvSpPr>
            <p:cNvPr id="8" name="Ellipse 70">
              <a:extLst>
                <a:ext uri="{FF2B5EF4-FFF2-40B4-BE49-F238E27FC236}">
                  <a16:creationId xmlns:a16="http://schemas.microsoft.com/office/drawing/2014/main" id="{0FF61E36-8CAA-24E2-12F9-ADC57CCD68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45265" y="2673136"/>
              <a:ext cx="1980000" cy="1980000"/>
            </a:xfrm>
            <a:prstGeom prst="ellipse">
              <a:avLst/>
            </a:prstGeom>
            <a:solidFill>
              <a:srgbClr val="FAD108">
                <a:alpha val="75000"/>
              </a:srgb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sz="1053" dirty="0" err="1"/>
            </a:p>
          </p:txBody>
        </p:sp>
        <p:sp>
          <p:nvSpPr>
            <p:cNvPr id="9" name="Ellipse 72">
              <a:extLst>
                <a:ext uri="{FF2B5EF4-FFF2-40B4-BE49-F238E27FC236}">
                  <a16:creationId xmlns:a16="http://schemas.microsoft.com/office/drawing/2014/main" id="{581E8FE1-DE18-CB91-E5E6-EC2F6FEE4D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38345" y="4140727"/>
              <a:ext cx="1980000" cy="1980000"/>
            </a:xfrm>
            <a:prstGeom prst="ellipse">
              <a:avLst/>
            </a:prstGeom>
            <a:solidFill>
              <a:srgbClr val="DEE7EB">
                <a:alpha val="75000"/>
              </a:srgb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sz="1053" dirty="0" err="1"/>
            </a:p>
          </p:txBody>
        </p:sp>
        <p:sp>
          <p:nvSpPr>
            <p:cNvPr id="10" name="Ellipse 73">
              <a:extLst>
                <a:ext uri="{FF2B5EF4-FFF2-40B4-BE49-F238E27FC236}">
                  <a16:creationId xmlns:a16="http://schemas.microsoft.com/office/drawing/2014/main" id="{0C79F50E-CE9D-E2B0-7DDF-F9725193F1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44392" y="4140727"/>
              <a:ext cx="1980000" cy="1980000"/>
            </a:xfrm>
            <a:prstGeom prst="ellipse">
              <a:avLst/>
            </a:prstGeom>
            <a:solidFill>
              <a:srgbClr val="F5B943">
                <a:alpha val="75726"/>
              </a:srgb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sz="1053" dirty="0" err="1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A3BF0C5C-8DBF-4980-8460-4D6B2EF0654F}"/>
                </a:ext>
              </a:extLst>
            </p:cNvPr>
            <p:cNvSpPr txBox="1"/>
            <p:nvPr/>
          </p:nvSpPr>
          <p:spPr>
            <a:xfrm>
              <a:off x="8695955" y="3284984"/>
              <a:ext cx="1678619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350" b="1" dirty="0" err="1"/>
                <a:t>Mentee‘s</a:t>
              </a:r>
              <a:endParaRPr lang="de-DE" sz="1350" b="1" dirty="0"/>
            </a:p>
            <a:p>
              <a:pPr algn="ctr"/>
              <a:r>
                <a:rPr lang="de-DE" sz="1350" b="1" dirty="0"/>
                <a:t>Business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F5C9DB6A-DC24-976C-9E93-4A5C9E95E357}"/>
                </a:ext>
              </a:extLst>
            </p:cNvPr>
            <p:cNvSpPr txBox="1"/>
            <p:nvPr/>
          </p:nvSpPr>
          <p:spPr>
            <a:xfrm>
              <a:off x="9583982" y="4869818"/>
              <a:ext cx="167861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350" b="1" dirty="0" err="1"/>
                <a:t>Relationship</a:t>
              </a:r>
              <a:endParaRPr lang="de-DE" sz="1350" b="1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FCA2C97B-A1A9-EBFF-D0C1-357D0206736C}"/>
                </a:ext>
              </a:extLst>
            </p:cNvPr>
            <p:cNvSpPr txBox="1"/>
            <p:nvPr/>
          </p:nvSpPr>
          <p:spPr>
            <a:xfrm>
              <a:off x="7795083" y="4896648"/>
              <a:ext cx="167861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350" b="1" dirty="0"/>
                <a:t>Person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134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Experiential Learning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937948"/>
            <a:ext cx="7777163" cy="597554"/>
          </a:xfrm>
        </p:spPr>
        <p:txBody>
          <a:bodyPr/>
          <a:lstStyle/>
          <a:p>
            <a:pPr marL="0" indent="0">
              <a:buNone/>
            </a:pPr>
            <a:r>
              <a:rPr lang="en-GB" sz="1400" dirty="0"/>
              <a:t>Development takes place primarily through </a:t>
            </a:r>
            <a:r>
              <a:rPr lang="en-GB" sz="1400" b="1" dirty="0">
                <a:solidFill>
                  <a:schemeClr val="accent2"/>
                </a:solidFill>
              </a:rPr>
              <a:t>reflection</a:t>
            </a:r>
            <a:r>
              <a:rPr lang="en-GB" sz="1400" dirty="0"/>
              <a:t> and application in </a:t>
            </a:r>
            <a:r>
              <a:rPr lang="en-GB" sz="1400" b="1" dirty="0">
                <a:solidFill>
                  <a:schemeClr val="accent2"/>
                </a:solidFill>
              </a:rPr>
              <a:t>practice</a:t>
            </a:r>
            <a:r>
              <a:rPr lang="en-GB" sz="1400" dirty="0"/>
              <a:t>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D092088-0335-B34B-867D-15831355B082}"/>
              </a:ext>
            </a:extLst>
          </p:cNvPr>
          <p:cNvSpPr txBox="1"/>
          <p:nvPr/>
        </p:nvSpPr>
        <p:spPr>
          <a:xfrm>
            <a:off x="683419" y="5938631"/>
            <a:ext cx="7777163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3" dirty="0"/>
              <a:t>Example/Demo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E85AB03-EB9B-4BB1-8AFA-72F8E3BCA42E}"/>
              </a:ext>
            </a:extLst>
          </p:cNvPr>
          <p:cNvGrpSpPr/>
          <p:nvPr/>
        </p:nvGrpSpPr>
        <p:grpSpPr>
          <a:xfrm>
            <a:off x="1878720" y="1733932"/>
            <a:ext cx="5408366" cy="3628377"/>
            <a:chOff x="2775866" y="2637072"/>
            <a:chExt cx="5408366" cy="3628377"/>
          </a:xfrm>
        </p:grpSpPr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B0A7AE5E-FD1A-7762-5610-E89608323DED}"/>
                </a:ext>
              </a:extLst>
            </p:cNvPr>
            <p:cNvGrpSpPr/>
            <p:nvPr/>
          </p:nvGrpSpPr>
          <p:grpSpPr>
            <a:xfrm>
              <a:off x="2845633" y="2637072"/>
              <a:ext cx="5266431" cy="2960906"/>
              <a:chOff x="3277681" y="3192938"/>
              <a:chExt cx="5266431" cy="2960906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7C102BC1-2441-19CC-1CE7-2EA5759799E1}"/>
                  </a:ext>
                </a:extLst>
              </p:cNvPr>
              <p:cNvSpPr/>
              <p:nvPr/>
            </p:nvSpPr>
            <p:spPr bwMode="auto">
              <a:xfrm>
                <a:off x="4007768" y="3933056"/>
                <a:ext cx="3806257" cy="222078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Ellipse 70">
                <a:extLst>
                  <a:ext uri="{FF2B5EF4-FFF2-40B4-BE49-F238E27FC236}">
                    <a16:creationId xmlns:a16="http://schemas.microsoft.com/office/drawing/2014/main" id="{2C3196D3-84A4-AF68-A118-B25D6207BDF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2137" y="3192938"/>
                <a:ext cx="1440000" cy="1440000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e-DE" dirty="0" err="1"/>
              </a:p>
            </p:txBody>
          </p:sp>
          <p:sp>
            <p:nvSpPr>
              <p:cNvPr id="13" name="Ellipse 72">
                <a:extLst>
                  <a:ext uri="{FF2B5EF4-FFF2-40B4-BE49-F238E27FC236}">
                    <a16:creationId xmlns:a16="http://schemas.microsoft.com/office/drawing/2014/main" id="{9C388B44-AEA1-693C-DA12-33D49B25B8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7104112" y="4173844"/>
                <a:ext cx="1440000" cy="144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e-DE" dirty="0" err="1"/>
              </a:p>
            </p:txBody>
          </p:sp>
          <p:sp>
            <p:nvSpPr>
              <p:cNvPr id="14" name="Ellipse 73">
                <a:extLst>
                  <a:ext uri="{FF2B5EF4-FFF2-40B4-BE49-F238E27FC236}">
                    <a16:creationId xmlns:a16="http://schemas.microsoft.com/office/drawing/2014/main" id="{ACFA0E40-8C14-2776-6B68-D6F52ED6864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77681" y="4189739"/>
                <a:ext cx="1440000" cy="1440000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e-DE" dirty="0" err="1"/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DE28328-C4CF-C2BD-B203-A1FEAC20093B}"/>
                  </a:ext>
                </a:extLst>
              </p:cNvPr>
              <p:cNvSpPr txBox="1"/>
              <p:nvPr/>
            </p:nvSpPr>
            <p:spPr>
              <a:xfrm>
                <a:off x="5152738" y="3561813"/>
                <a:ext cx="136652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400" b="1" dirty="0" err="1"/>
                  <a:t>Concrete</a:t>
                </a:r>
                <a:r>
                  <a:rPr lang="de-DE" sz="1400" b="1" dirty="0"/>
                  <a:t> Experience</a:t>
                </a:r>
              </a:p>
            </p:txBody>
          </p:sp>
        </p:grp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E16571B3-61D7-724C-03C5-E7F192317FEF}"/>
                </a:ext>
              </a:extLst>
            </p:cNvPr>
            <p:cNvSpPr txBox="1"/>
            <p:nvPr/>
          </p:nvSpPr>
          <p:spPr>
            <a:xfrm>
              <a:off x="6636280" y="4061486"/>
              <a:ext cx="15479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400" b="1" dirty="0"/>
                <a:t>Observation</a:t>
              </a:r>
              <a:br>
                <a:rPr lang="de-DE" sz="1400" b="1" dirty="0"/>
              </a:br>
              <a:r>
                <a:rPr lang="de-DE" sz="1400" b="1" dirty="0" err="1"/>
                <a:t>Reflection</a:t>
              </a:r>
              <a:endParaRPr lang="de-DE" sz="1400" b="1" dirty="0"/>
            </a:p>
          </p:txBody>
        </p:sp>
        <p:sp>
          <p:nvSpPr>
            <p:cNvPr id="8" name="Ellipse 72">
              <a:extLst>
                <a:ext uri="{FF2B5EF4-FFF2-40B4-BE49-F238E27FC236}">
                  <a16:creationId xmlns:a16="http://schemas.microsoft.com/office/drawing/2014/main" id="{069E572F-C38A-0193-A651-10097959BA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46925" y="4825449"/>
              <a:ext cx="1513273" cy="14400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 err="1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25F436D2-73A0-4C33-60F6-266BB979B631}"/>
                </a:ext>
              </a:extLst>
            </p:cNvPr>
            <p:cNvSpPr txBox="1"/>
            <p:nvPr/>
          </p:nvSpPr>
          <p:spPr>
            <a:xfrm>
              <a:off x="4616113" y="5295581"/>
              <a:ext cx="15479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400" b="1" dirty="0" err="1"/>
                <a:t>Concepts</a:t>
              </a:r>
              <a:endParaRPr lang="de-DE" sz="1400" b="1" dirty="0"/>
            </a:p>
            <a:p>
              <a:pPr algn="ctr"/>
              <a:r>
                <a:rPr lang="de-DE" sz="1400" b="1" dirty="0" err="1"/>
                <a:t>Generalizations</a:t>
              </a:r>
              <a:endParaRPr lang="de-DE" sz="1400" b="1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7F06BB9A-84DB-037C-D578-5969FA307410}"/>
                </a:ext>
              </a:extLst>
            </p:cNvPr>
            <p:cNvSpPr txBox="1"/>
            <p:nvPr/>
          </p:nvSpPr>
          <p:spPr>
            <a:xfrm>
              <a:off x="2775866" y="3877764"/>
              <a:ext cx="1547952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1400" b="1" dirty="0"/>
                <a:t>Test </a:t>
              </a:r>
              <a:r>
                <a:rPr lang="de-DE" sz="1400" b="1" dirty="0" err="1"/>
                <a:t>implications</a:t>
              </a:r>
              <a:r>
                <a:rPr lang="de-DE" sz="1400" b="1" dirty="0"/>
                <a:t> in </a:t>
              </a:r>
              <a:r>
                <a:rPr lang="de-DE" sz="1400" b="1" dirty="0" err="1"/>
                <a:t>new</a:t>
              </a:r>
              <a:r>
                <a:rPr lang="de-DE" sz="1400" b="1" dirty="0"/>
                <a:t> </a:t>
              </a:r>
              <a:r>
                <a:rPr lang="de-DE" sz="1400" b="1" dirty="0" err="1"/>
                <a:t>situations</a:t>
              </a:r>
              <a:endParaRPr lang="de-DE" sz="1400" b="1" dirty="0"/>
            </a:p>
          </p:txBody>
        </p:sp>
      </p:grpSp>
      <p:sp>
        <p:nvSpPr>
          <p:cNvPr id="16" name="Rechteck 15">
            <a:extLst>
              <a:ext uri="{FF2B5EF4-FFF2-40B4-BE49-F238E27FC236}">
                <a16:creationId xmlns:a16="http://schemas.microsoft.com/office/drawing/2014/main" id="{0AC43482-C548-B81B-7C68-41184A2E56E0}"/>
              </a:ext>
            </a:extLst>
          </p:cNvPr>
          <p:cNvSpPr/>
          <p:nvPr/>
        </p:nvSpPr>
        <p:spPr>
          <a:xfrm>
            <a:off x="6727954" y="5002266"/>
            <a:ext cx="21515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i="1" dirty="0" err="1"/>
              <a:t>Kolb‘s</a:t>
            </a:r>
            <a:r>
              <a:rPr lang="de-DE" sz="1200" i="1" dirty="0"/>
              <a:t> Learning Cycle (1984)</a:t>
            </a:r>
          </a:p>
        </p:txBody>
      </p:sp>
    </p:spTree>
    <p:extLst>
      <p:ext uri="{BB962C8B-B14F-4D97-AF65-F5344CB8AC3E}">
        <p14:creationId xmlns:p14="http://schemas.microsoft.com/office/powerpoint/2010/main" val="48188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3-Stage-Model </a:t>
            </a:r>
            <a:r>
              <a:rPr lang="en-GB" b="0"/>
              <a:t>(B. Garvey)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129904"/>
            <a:ext cx="7777163" cy="1348249"/>
          </a:xfrm>
        </p:spPr>
        <p:txBody>
          <a:bodyPr/>
          <a:lstStyle/>
          <a:p>
            <a:br>
              <a:rPr lang="en-GB" sz="1200"/>
            </a:br>
            <a:endParaRPr lang="en-GB" sz="12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D092088-0335-B34B-867D-15831355B082}"/>
              </a:ext>
            </a:extLst>
          </p:cNvPr>
          <p:cNvSpPr txBox="1"/>
          <p:nvPr/>
        </p:nvSpPr>
        <p:spPr>
          <a:xfrm>
            <a:off x="683419" y="5938631"/>
            <a:ext cx="7777163" cy="57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3"/>
              <a:t>Hinweise:</a:t>
            </a:r>
          </a:p>
          <a:p>
            <a:r>
              <a:rPr lang="en-GB" sz="1053"/>
              <a:t>Zeit (5‘)</a:t>
            </a:r>
          </a:p>
          <a:p>
            <a:r>
              <a:rPr lang="en-GB" sz="1053"/>
              <a:t>Rollenspiel/Demo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94CB36F1-23D1-944B-B5E1-26F86C201A55}"/>
              </a:ext>
            </a:extLst>
          </p:cNvPr>
          <p:cNvGrpSpPr/>
          <p:nvPr/>
        </p:nvGrpSpPr>
        <p:grpSpPr>
          <a:xfrm>
            <a:off x="1871700" y="2618522"/>
            <a:ext cx="5409226" cy="2340501"/>
            <a:chOff x="2495600" y="3033176"/>
            <a:chExt cx="7212301" cy="312066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F471F64-A8A1-E04B-91FD-82A145F8458D}"/>
                </a:ext>
              </a:extLst>
            </p:cNvPr>
            <p:cNvSpPr/>
            <p:nvPr/>
          </p:nvSpPr>
          <p:spPr bwMode="auto">
            <a:xfrm>
              <a:off x="4007768" y="3933056"/>
              <a:ext cx="4194775" cy="179940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Arial" charset="0"/>
              </a:endParaRPr>
            </a:p>
          </p:txBody>
        </p:sp>
        <p:sp>
          <p:nvSpPr>
            <p:cNvPr id="6" name="Ellipse 70">
              <a:extLst>
                <a:ext uri="{FF2B5EF4-FFF2-40B4-BE49-F238E27FC236}">
                  <a16:creationId xmlns:a16="http://schemas.microsoft.com/office/drawing/2014/main" id="{F3665DD3-DCA0-B74C-A70A-141642713A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88881" y="3033176"/>
              <a:ext cx="1980000" cy="1980000"/>
            </a:xfrm>
            <a:prstGeom prst="ellipse">
              <a:avLst/>
            </a:prstGeom>
            <a:solidFill>
              <a:srgbClr val="FAD108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7" name="Ellipse 72">
              <a:extLst>
                <a:ext uri="{FF2B5EF4-FFF2-40B4-BE49-F238E27FC236}">
                  <a16:creationId xmlns:a16="http://schemas.microsoft.com/office/drawing/2014/main" id="{31EA87E8-BAEA-9C41-946F-28C853BC24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16400" y="4173844"/>
              <a:ext cx="1980000" cy="1980000"/>
            </a:xfrm>
            <a:prstGeom prst="ellipse">
              <a:avLst/>
            </a:prstGeom>
            <a:solidFill>
              <a:srgbClr val="F9971D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8" name="Ellipse 73">
              <a:extLst>
                <a:ext uri="{FF2B5EF4-FFF2-40B4-BE49-F238E27FC236}">
                  <a16:creationId xmlns:a16="http://schemas.microsoft.com/office/drawing/2014/main" id="{0BEED442-FF27-9F45-887F-A258D5F0E7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95600" y="4173844"/>
              <a:ext cx="1980000" cy="1980000"/>
            </a:xfrm>
            <a:prstGeom prst="ellipse">
              <a:avLst/>
            </a:prstGeom>
            <a:solidFill>
              <a:srgbClr val="F5B943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C5F9575-01E6-0340-9EDE-2F1EC90AC97B}"/>
                </a:ext>
              </a:extLst>
            </p:cNvPr>
            <p:cNvSpPr txBox="1"/>
            <p:nvPr/>
          </p:nvSpPr>
          <p:spPr>
            <a:xfrm>
              <a:off x="5251524" y="3501591"/>
              <a:ext cx="1678619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I. Exploration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C236027F-4986-9C4B-A5A2-31434579E456}"/>
                </a:ext>
              </a:extLst>
            </p:cNvPr>
            <p:cNvSpPr txBox="1"/>
            <p:nvPr/>
          </p:nvSpPr>
          <p:spPr>
            <a:xfrm>
              <a:off x="7727901" y="4537777"/>
              <a:ext cx="1980000" cy="954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II. </a:t>
              </a:r>
            </a:p>
            <a:p>
              <a:pPr algn="ctr"/>
              <a:r>
                <a:rPr lang="en-GB" sz="1350" b="1" dirty="0"/>
                <a:t>New Understanding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6F05E544-077D-9B4D-9271-3D2984F83DCB}"/>
                </a:ext>
              </a:extLst>
            </p:cNvPr>
            <p:cNvSpPr txBox="1"/>
            <p:nvPr/>
          </p:nvSpPr>
          <p:spPr>
            <a:xfrm>
              <a:off x="2582905" y="4603404"/>
              <a:ext cx="1795072" cy="954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III. </a:t>
              </a:r>
            </a:p>
            <a:p>
              <a:pPr algn="ctr"/>
              <a:r>
                <a:rPr lang="en-GB" sz="1350" b="1" dirty="0"/>
                <a:t>Activity Planning</a:t>
              </a:r>
            </a:p>
          </p:txBody>
        </p:sp>
      </p:grpSp>
      <p:sp>
        <p:nvSpPr>
          <p:cNvPr id="27" name="Textfeld 26">
            <a:extLst>
              <a:ext uri="{FF2B5EF4-FFF2-40B4-BE49-F238E27FC236}">
                <a16:creationId xmlns:a16="http://schemas.microsoft.com/office/drawing/2014/main" id="{BBA1D14A-9536-E044-BC12-3CD62D76769A}"/>
              </a:ext>
            </a:extLst>
          </p:cNvPr>
          <p:cNvSpPr txBox="1"/>
          <p:nvPr/>
        </p:nvSpPr>
        <p:spPr>
          <a:xfrm>
            <a:off x="650489" y="1062997"/>
            <a:ext cx="7810092" cy="1021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Mentoring involves a number of processes. Different mentors have different strengths and work in different ways. Regardless of which approach or style you use, it makes sense to work within a process framework to offer the mentee an opportunity to make the most of the sessions.</a:t>
            </a:r>
          </a:p>
        </p:txBody>
      </p:sp>
    </p:spTree>
    <p:extLst>
      <p:ext uri="{BB962C8B-B14F-4D97-AF65-F5344CB8AC3E}">
        <p14:creationId xmlns:p14="http://schemas.microsoft.com/office/powerpoint/2010/main" val="41880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Exercice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b="1" dirty="0"/>
              <a:t>Breakout session:</a:t>
            </a:r>
            <a:endParaRPr lang="en-GB" sz="1400" dirty="0"/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In groups of 2: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1 person takes on the role of mentor, 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1 person takes on the role of mentee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Suggested topics: 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What is going through your mind right now? </a:t>
            </a:r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How can you apply the 3-step model?</a:t>
            </a:r>
          </a:p>
          <a:p>
            <a:pPr marL="214313" indent="-214313">
              <a:buFont typeface="Symbol" pitchFamily="2" charset="2"/>
              <a:buChar char="-"/>
            </a:pPr>
            <a:endParaRPr lang="en-GB" sz="1400" dirty="0"/>
          </a:p>
          <a:p>
            <a:pPr marL="214313" indent="-214313">
              <a:buFont typeface="Symbol" pitchFamily="2" charset="2"/>
              <a:buChar char="-"/>
            </a:pPr>
            <a:r>
              <a:rPr lang="en-GB" sz="1400" dirty="0"/>
              <a:t>Time : 15'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D092088-0335-B34B-867D-15831355B082}"/>
              </a:ext>
            </a:extLst>
          </p:cNvPr>
          <p:cNvSpPr txBox="1"/>
          <p:nvPr/>
        </p:nvSpPr>
        <p:spPr>
          <a:xfrm>
            <a:off x="683419" y="5938631"/>
            <a:ext cx="7777163" cy="57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3" dirty="0"/>
              <a:t>Hinweise:</a:t>
            </a:r>
          </a:p>
          <a:p>
            <a:r>
              <a:rPr lang="de-DE" sz="1053" dirty="0"/>
              <a:t>Teilnehmer fragen, ob pünktlich gestartet werden soll oder es Sinn ergibt, auf weitere TN zu warten</a:t>
            </a:r>
          </a:p>
          <a:p>
            <a:r>
              <a:rPr lang="de-DE" sz="1053" dirty="0"/>
              <a:t>Die TN noch einmal offiziell begrüßen und die Agenda kurz vorstellen (3‘)</a:t>
            </a:r>
          </a:p>
        </p:txBody>
      </p:sp>
    </p:spTree>
    <p:extLst>
      <p:ext uri="{BB962C8B-B14F-4D97-AF65-F5344CB8AC3E}">
        <p14:creationId xmlns:p14="http://schemas.microsoft.com/office/powerpoint/2010/main" val="197023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3-Stage-Model </a:t>
            </a:r>
            <a:r>
              <a:rPr lang="en-GB" b="0" dirty="0"/>
              <a:t>(G. Egan)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129904"/>
            <a:ext cx="7777163" cy="1348249"/>
          </a:xfrm>
        </p:spPr>
        <p:txBody>
          <a:bodyPr/>
          <a:lstStyle/>
          <a:p>
            <a:br>
              <a:rPr lang="en-GB" sz="1200"/>
            </a:br>
            <a:endParaRPr lang="en-GB" sz="12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D092088-0335-B34B-867D-15831355B082}"/>
              </a:ext>
            </a:extLst>
          </p:cNvPr>
          <p:cNvSpPr txBox="1"/>
          <p:nvPr/>
        </p:nvSpPr>
        <p:spPr>
          <a:xfrm>
            <a:off x="683419" y="5938631"/>
            <a:ext cx="7777163" cy="57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3" dirty="0" err="1"/>
              <a:t>Hinweise</a:t>
            </a:r>
            <a:r>
              <a:rPr lang="en-GB" sz="1053" dirty="0"/>
              <a:t>:</a:t>
            </a:r>
          </a:p>
          <a:p>
            <a:r>
              <a:rPr lang="en-GB" sz="1053" dirty="0"/>
              <a:t>Zeit (5‘)</a:t>
            </a:r>
          </a:p>
          <a:p>
            <a:r>
              <a:rPr lang="en-GB" sz="1053" dirty="0"/>
              <a:t>/Demo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94CB36F1-23D1-944B-B5E1-26F86C201A55}"/>
              </a:ext>
            </a:extLst>
          </p:cNvPr>
          <p:cNvGrpSpPr/>
          <p:nvPr/>
        </p:nvGrpSpPr>
        <p:grpSpPr>
          <a:xfrm>
            <a:off x="1527714" y="2608765"/>
            <a:ext cx="6098895" cy="2629036"/>
            <a:chOff x="2495600" y="3033176"/>
            <a:chExt cx="7212301" cy="312066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F471F64-A8A1-E04B-91FD-82A145F8458D}"/>
                </a:ext>
              </a:extLst>
            </p:cNvPr>
            <p:cNvSpPr/>
            <p:nvPr/>
          </p:nvSpPr>
          <p:spPr bwMode="auto">
            <a:xfrm>
              <a:off x="4007768" y="3933056"/>
              <a:ext cx="4194775" cy="179940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Arial" charset="0"/>
              </a:endParaRPr>
            </a:p>
          </p:txBody>
        </p:sp>
        <p:sp>
          <p:nvSpPr>
            <p:cNvPr id="6" name="Ellipse 70">
              <a:extLst>
                <a:ext uri="{FF2B5EF4-FFF2-40B4-BE49-F238E27FC236}">
                  <a16:creationId xmlns:a16="http://schemas.microsoft.com/office/drawing/2014/main" id="{F3665DD3-DCA0-B74C-A70A-141642713A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88881" y="3033176"/>
              <a:ext cx="1980000" cy="1980000"/>
            </a:xfrm>
            <a:prstGeom prst="ellipse">
              <a:avLst/>
            </a:prstGeom>
            <a:solidFill>
              <a:srgbClr val="FAD108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7" name="Ellipse 72">
              <a:extLst>
                <a:ext uri="{FF2B5EF4-FFF2-40B4-BE49-F238E27FC236}">
                  <a16:creationId xmlns:a16="http://schemas.microsoft.com/office/drawing/2014/main" id="{31EA87E8-BAEA-9C41-946F-28C853BC24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16400" y="4173844"/>
              <a:ext cx="1980000" cy="1980000"/>
            </a:xfrm>
            <a:prstGeom prst="ellipse">
              <a:avLst/>
            </a:prstGeom>
            <a:solidFill>
              <a:srgbClr val="F9971D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8" name="Ellipse 73">
              <a:extLst>
                <a:ext uri="{FF2B5EF4-FFF2-40B4-BE49-F238E27FC236}">
                  <a16:creationId xmlns:a16="http://schemas.microsoft.com/office/drawing/2014/main" id="{0BEED442-FF27-9F45-887F-A258D5F0E7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95600" y="4173844"/>
              <a:ext cx="1980000" cy="1980000"/>
            </a:xfrm>
            <a:prstGeom prst="ellipse">
              <a:avLst/>
            </a:prstGeom>
            <a:solidFill>
              <a:srgbClr val="F5B943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C5F9575-01E6-0340-9EDE-2F1EC90AC97B}"/>
                </a:ext>
              </a:extLst>
            </p:cNvPr>
            <p:cNvSpPr txBox="1"/>
            <p:nvPr/>
          </p:nvSpPr>
          <p:spPr>
            <a:xfrm>
              <a:off x="5251524" y="3501591"/>
              <a:ext cx="1678619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I. </a:t>
              </a:r>
            </a:p>
            <a:p>
              <a:pPr algn="ctr"/>
              <a:r>
                <a:rPr lang="en-GB" sz="1350" b="1" dirty="0"/>
                <a:t>Story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C236027F-4986-9C4B-A5A2-31434579E456}"/>
                </a:ext>
              </a:extLst>
            </p:cNvPr>
            <p:cNvSpPr txBox="1"/>
            <p:nvPr/>
          </p:nvSpPr>
          <p:spPr>
            <a:xfrm>
              <a:off x="7727900" y="4789267"/>
              <a:ext cx="1980001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II. </a:t>
              </a:r>
            </a:p>
            <a:p>
              <a:pPr algn="ctr"/>
              <a:r>
                <a:rPr lang="en-GB" sz="1350" b="1" dirty="0"/>
                <a:t>Real Story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6F05E544-077D-9B4D-9271-3D2984F83DCB}"/>
                </a:ext>
              </a:extLst>
            </p:cNvPr>
            <p:cNvSpPr txBox="1"/>
            <p:nvPr/>
          </p:nvSpPr>
          <p:spPr>
            <a:xfrm>
              <a:off x="2582905" y="4788712"/>
              <a:ext cx="1795072" cy="954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III. </a:t>
              </a:r>
            </a:p>
            <a:p>
              <a:pPr algn="ctr"/>
              <a:r>
                <a:rPr lang="en-GB" sz="1350" b="1" dirty="0"/>
                <a:t>Preferred Story</a:t>
              </a:r>
            </a:p>
          </p:txBody>
        </p:sp>
      </p:grpSp>
      <p:sp>
        <p:nvSpPr>
          <p:cNvPr id="27" name="Textfeld 26">
            <a:extLst>
              <a:ext uri="{FF2B5EF4-FFF2-40B4-BE49-F238E27FC236}">
                <a16:creationId xmlns:a16="http://schemas.microsoft.com/office/drawing/2014/main" id="{BBA1D14A-9536-E044-BC12-3CD62D76769A}"/>
              </a:ext>
            </a:extLst>
          </p:cNvPr>
          <p:cNvSpPr txBox="1"/>
          <p:nvPr/>
        </p:nvSpPr>
        <p:spPr>
          <a:xfrm>
            <a:off x="650489" y="1062998"/>
            <a:ext cx="7810092" cy="1345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/>
              <a:t>Guiding questions</a:t>
            </a:r>
          </a:p>
          <a:p>
            <a:pPr>
              <a:lnSpc>
                <a:spcPct val="150000"/>
              </a:lnSpc>
            </a:pPr>
            <a:r>
              <a:rPr lang="en-GB" sz="1400" dirty="0"/>
              <a:t>I. What happened, what is the story?</a:t>
            </a:r>
          </a:p>
          <a:p>
            <a:pPr>
              <a:lnSpc>
                <a:spcPct val="150000"/>
              </a:lnSpc>
            </a:pPr>
            <a:r>
              <a:rPr lang="en-GB" sz="1400" dirty="0"/>
              <a:t>II. What really happened? Who confirmed the story?</a:t>
            </a:r>
          </a:p>
          <a:p>
            <a:pPr>
              <a:lnSpc>
                <a:spcPct val="150000"/>
              </a:lnSpc>
            </a:pPr>
            <a:r>
              <a:rPr lang="en-GB" sz="1400" dirty="0"/>
              <a:t>III: What would be the preferred story? What can you do differently/better next time?</a:t>
            </a:r>
          </a:p>
        </p:txBody>
      </p:sp>
    </p:spTree>
    <p:extLst>
      <p:ext uri="{BB962C8B-B14F-4D97-AF65-F5344CB8AC3E}">
        <p14:creationId xmlns:p14="http://schemas.microsoft.com/office/powerpoint/2010/main" val="4133174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936F-E7C6-B148-8D6F-A774BBB0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3-Stage-Model </a:t>
            </a:r>
            <a:r>
              <a:rPr lang="en-GB" b="0" dirty="0"/>
              <a:t>(M. </a:t>
            </a:r>
            <a:r>
              <a:rPr lang="en-GB" b="0" dirty="0" err="1"/>
              <a:t>Pegg</a:t>
            </a:r>
            <a:r>
              <a:rPr lang="en-GB" b="0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BF9F4-BBAD-9B40-B0F6-F6161B2DF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129904"/>
            <a:ext cx="7777163" cy="1348249"/>
          </a:xfrm>
        </p:spPr>
        <p:txBody>
          <a:bodyPr/>
          <a:lstStyle/>
          <a:p>
            <a:br>
              <a:rPr lang="en-GB" sz="1200"/>
            </a:br>
            <a:endParaRPr lang="en-GB" sz="12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D092088-0335-B34B-867D-15831355B082}"/>
              </a:ext>
            </a:extLst>
          </p:cNvPr>
          <p:cNvSpPr txBox="1"/>
          <p:nvPr/>
        </p:nvSpPr>
        <p:spPr>
          <a:xfrm>
            <a:off x="683419" y="5938631"/>
            <a:ext cx="7777163" cy="57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3" dirty="0" err="1"/>
              <a:t>Hinweise</a:t>
            </a:r>
            <a:r>
              <a:rPr lang="en-GB" sz="1053" dirty="0"/>
              <a:t>:</a:t>
            </a:r>
          </a:p>
          <a:p>
            <a:r>
              <a:rPr lang="en-GB" sz="1053" dirty="0"/>
              <a:t>Zeit (5‘)</a:t>
            </a:r>
          </a:p>
          <a:p>
            <a:r>
              <a:rPr lang="en-GB" sz="1053" dirty="0"/>
              <a:t>/Demo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94CB36F1-23D1-944B-B5E1-26F86C201A55}"/>
              </a:ext>
            </a:extLst>
          </p:cNvPr>
          <p:cNvGrpSpPr/>
          <p:nvPr/>
        </p:nvGrpSpPr>
        <p:grpSpPr>
          <a:xfrm>
            <a:off x="1471960" y="2608765"/>
            <a:ext cx="6210407" cy="2629036"/>
            <a:chOff x="2495600" y="3033176"/>
            <a:chExt cx="7212301" cy="312066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F471F64-A8A1-E04B-91FD-82A145F8458D}"/>
                </a:ext>
              </a:extLst>
            </p:cNvPr>
            <p:cNvSpPr/>
            <p:nvPr/>
          </p:nvSpPr>
          <p:spPr bwMode="auto">
            <a:xfrm>
              <a:off x="4007768" y="3933056"/>
              <a:ext cx="4194775" cy="179940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Arial" charset="0"/>
              </a:endParaRPr>
            </a:p>
          </p:txBody>
        </p:sp>
        <p:sp>
          <p:nvSpPr>
            <p:cNvPr id="6" name="Ellipse 70">
              <a:extLst>
                <a:ext uri="{FF2B5EF4-FFF2-40B4-BE49-F238E27FC236}">
                  <a16:creationId xmlns:a16="http://schemas.microsoft.com/office/drawing/2014/main" id="{F3665DD3-DCA0-B74C-A70A-141642713A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88881" y="3033176"/>
              <a:ext cx="1980000" cy="1980000"/>
            </a:xfrm>
            <a:prstGeom prst="ellipse">
              <a:avLst/>
            </a:prstGeom>
            <a:solidFill>
              <a:srgbClr val="FAD108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7" name="Ellipse 72">
              <a:extLst>
                <a:ext uri="{FF2B5EF4-FFF2-40B4-BE49-F238E27FC236}">
                  <a16:creationId xmlns:a16="http://schemas.microsoft.com/office/drawing/2014/main" id="{31EA87E8-BAEA-9C41-946F-28C853BC24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16400" y="4173844"/>
              <a:ext cx="1980000" cy="1980000"/>
            </a:xfrm>
            <a:prstGeom prst="ellipse">
              <a:avLst/>
            </a:prstGeom>
            <a:solidFill>
              <a:srgbClr val="F9971D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8" name="Ellipse 73">
              <a:extLst>
                <a:ext uri="{FF2B5EF4-FFF2-40B4-BE49-F238E27FC236}">
                  <a16:creationId xmlns:a16="http://schemas.microsoft.com/office/drawing/2014/main" id="{0BEED442-FF27-9F45-887F-A258D5F0E7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95600" y="4173844"/>
              <a:ext cx="1980000" cy="1980000"/>
            </a:xfrm>
            <a:prstGeom prst="ellipse">
              <a:avLst/>
            </a:prstGeom>
            <a:solidFill>
              <a:srgbClr val="F5B943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053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C5F9575-01E6-0340-9EDE-2F1EC90AC97B}"/>
                </a:ext>
              </a:extLst>
            </p:cNvPr>
            <p:cNvSpPr txBox="1"/>
            <p:nvPr/>
          </p:nvSpPr>
          <p:spPr>
            <a:xfrm>
              <a:off x="5251524" y="3501591"/>
              <a:ext cx="1678619" cy="6027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I. </a:t>
              </a:r>
            </a:p>
            <a:p>
              <a:pPr algn="ctr"/>
              <a:r>
                <a:rPr lang="en-GB" sz="1350" b="1" dirty="0"/>
                <a:t>Clarity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C236027F-4986-9C4B-A5A2-31434579E456}"/>
                </a:ext>
              </a:extLst>
            </p:cNvPr>
            <p:cNvSpPr txBox="1"/>
            <p:nvPr/>
          </p:nvSpPr>
          <p:spPr>
            <a:xfrm>
              <a:off x="7727900" y="4537774"/>
              <a:ext cx="1980001" cy="8493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II. </a:t>
              </a:r>
            </a:p>
            <a:p>
              <a:pPr algn="ctr"/>
              <a:r>
                <a:rPr lang="en-GB" sz="1350" b="1" dirty="0"/>
                <a:t>Creative </a:t>
              </a:r>
            </a:p>
            <a:p>
              <a:pPr algn="ctr"/>
              <a:r>
                <a:rPr lang="en-GB" sz="1350" b="1" dirty="0"/>
                <a:t>Solutions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6F05E544-077D-9B4D-9271-3D2984F83DCB}"/>
                </a:ext>
              </a:extLst>
            </p:cNvPr>
            <p:cNvSpPr txBox="1"/>
            <p:nvPr/>
          </p:nvSpPr>
          <p:spPr>
            <a:xfrm>
              <a:off x="2582905" y="4629877"/>
              <a:ext cx="1795072" cy="8493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50" b="1" dirty="0"/>
                <a:t>III. </a:t>
              </a:r>
            </a:p>
            <a:p>
              <a:pPr algn="ctr"/>
              <a:r>
                <a:rPr lang="en-GB" sz="1350" b="1" dirty="0"/>
                <a:t>Concrete </a:t>
              </a:r>
            </a:p>
            <a:p>
              <a:pPr algn="ctr"/>
              <a:r>
                <a:rPr lang="en-GB" sz="1350" b="1" dirty="0"/>
                <a:t>Action</a:t>
              </a:r>
            </a:p>
          </p:txBody>
        </p:sp>
      </p:grpSp>
      <p:sp>
        <p:nvSpPr>
          <p:cNvPr id="27" name="Textfeld 26">
            <a:extLst>
              <a:ext uri="{FF2B5EF4-FFF2-40B4-BE49-F238E27FC236}">
                <a16:creationId xmlns:a16="http://schemas.microsoft.com/office/drawing/2014/main" id="{BBA1D14A-9536-E044-BC12-3CD62D76769A}"/>
              </a:ext>
            </a:extLst>
          </p:cNvPr>
          <p:cNvSpPr txBox="1"/>
          <p:nvPr/>
        </p:nvSpPr>
        <p:spPr>
          <a:xfrm>
            <a:off x="650488" y="1062998"/>
            <a:ext cx="8214731" cy="1345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/>
              <a:t>Guiding questions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GB" sz="1400" dirty="0"/>
              <a:t>What is the concern/topic and the mandate? What is to be achieved in the mentoring session?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GB" sz="1400" dirty="0"/>
              <a:t>What solutions are conceivable? What could be done differently right now?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GB" sz="1400" dirty="0"/>
              <a:t>What are the next, concrete steps? </a:t>
            </a:r>
          </a:p>
        </p:txBody>
      </p:sp>
    </p:spTree>
    <p:extLst>
      <p:ext uri="{BB962C8B-B14F-4D97-AF65-F5344CB8AC3E}">
        <p14:creationId xmlns:p14="http://schemas.microsoft.com/office/powerpoint/2010/main" val="46582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e">
  <a:themeElements>
    <a:clrScheme name="">
      <a:dk1>
        <a:srgbClr val="000000"/>
      </a:dk1>
      <a:lt1>
        <a:srgbClr val="FFFFFF"/>
      </a:lt1>
      <a:dk2>
        <a:srgbClr val="1E1E1C"/>
      </a:dk2>
      <a:lt2>
        <a:srgbClr val="0F3C74"/>
      </a:lt2>
      <a:accent1>
        <a:srgbClr val="0F3C74"/>
      </a:accent1>
      <a:accent2>
        <a:srgbClr val="D8222C"/>
      </a:accent2>
      <a:accent3>
        <a:srgbClr val="3EAF79"/>
      </a:accent3>
      <a:accent4>
        <a:srgbClr val="FFC000"/>
      </a:accent4>
      <a:accent5>
        <a:srgbClr val="0F3C74"/>
      </a:accent5>
      <a:accent6>
        <a:srgbClr val="3EAF79"/>
      </a:accent6>
      <a:hlink>
        <a:srgbClr val="0F3C74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727</Words>
  <Application>Microsoft Macintosh PowerPoint</Application>
  <PresentationFormat>Bildschirmpräsentation (16:10)</PresentationFormat>
  <Paragraphs>92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Office-theme</vt:lpstr>
      <vt:lpstr>Mentoring Workshop 2 for Mentors</vt:lpstr>
      <vt:lpstr>Agenda</vt:lpstr>
      <vt:lpstr>Opening Question</vt:lpstr>
      <vt:lpstr>Approach to Mentoring</vt:lpstr>
      <vt:lpstr>Experiential Learning </vt:lpstr>
      <vt:lpstr>3-Stage-Model (B. Garvey)</vt:lpstr>
      <vt:lpstr>Exercice</vt:lpstr>
      <vt:lpstr>3-Stage-Model (G. Egan)</vt:lpstr>
      <vt:lpstr>3-Stage-Model (M. Pegg)</vt:lpstr>
      <vt:lpstr>Ground Rules: Dimensionen (B. Garvey)</vt:lpstr>
      <vt:lpstr>References and suggested reading  Alred, G. and Garvey, B. (2019) Mentoring. La Vergne: Management Pocketbooks (Management Pocketbooks).   Egan, G. (2018) The skilled helper : a client-centred approach. 2nd edition. EMEA edition. Australia: Cengage.  Garvey, B. (1994) “A Dose of Mentoring,” Education &amp; Training, 36(4), pp. 18–26.   Garvey, B., Stokes, P. (2022) Coaching and Mentoring : theory and practice. 4th edition. London: SAGE.  Kolb, D. A. (2015) Experiential learning : experience as the source of learning and development. Second edn. Upper Saddle River, New Jersey: Pearson Education.  Pegg, M. (2020) The Positive’s Encouragers Book: The art of encouraging people during our time on the planet. UK: The Strengths Organisation Ltd. Available from: &lt;https://www.thepositiveencourager.global/the-positive-encouragers-book /&gt;   </vt:lpstr>
      <vt:lpstr> More information: YES! Thinking Space  https://youngentrepreneurssucceed.com/thinking-space/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Jörg Schoolmann</cp:lastModifiedBy>
  <cp:revision>182</cp:revision>
  <dcterms:created xsi:type="dcterms:W3CDTF">2017-09-27T10:52:39Z</dcterms:created>
  <dcterms:modified xsi:type="dcterms:W3CDTF">2022-11-04T10:21:16Z</dcterms:modified>
</cp:coreProperties>
</file>