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78" r:id="rId3"/>
    <p:sldId id="318" r:id="rId4"/>
    <p:sldId id="319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7" r:id="rId15"/>
    <p:sldId id="315" r:id="rId16"/>
  </p:sldIdLst>
  <p:sldSz cx="12192000" cy="6858000"/>
  <p:notesSz cx="6858000" cy="9144000"/>
  <p:defaultTextStyle>
    <a:defPPr>
      <a:defRPr lang="en-US"/>
    </a:defPPr>
    <a:lvl1pPr marL="0" algn="l" defTabSz="9141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3" algn="l" defTabSz="9141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4" algn="l" defTabSz="9141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55" algn="l" defTabSz="9141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06" algn="l" defTabSz="9141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58" algn="l" defTabSz="9141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09" algn="l" defTabSz="9141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60" algn="l" defTabSz="9141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13" algn="l" defTabSz="9141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E9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84" autoAdjust="0"/>
    <p:restoredTop sz="95306" autoAdjust="0"/>
  </p:normalViewPr>
  <p:slideViewPr>
    <p:cSldViewPr snapToGrid="0">
      <p:cViewPr varScale="1">
        <p:scale>
          <a:sx n="117" d="100"/>
          <a:sy n="117" d="100"/>
        </p:scale>
        <p:origin x="3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6" d="100"/>
          <a:sy n="96" d="100"/>
        </p:scale>
        <p:origin x="288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57144-1CBB-4515-B696-16F63A0D6277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259D-87B2-48A8-8896-0559A1CBD78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3" algn="l" defTabSz="9141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4" algn="l" defTabSz="9141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55" algn="l" defTabSz="9141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06" algn="l" defTabSz="9141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58" algn="l" defTabSz="9141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09" algn="l" defTabSz="9141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60" algn="l" defTabSz="9141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13" algn="l" defTabSz="9141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3468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8546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1929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5171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179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42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51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970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196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361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558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98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986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- light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30162" y="3191533"/>
            <a:ext cx="9167449" cy="615624"/>
          </a:xfrm>
        </p:spPr>
        <p:txBody>
          <a:bodyPr wrap="square" lIns="0" tIns="0" rIns="0" bIns="0" anchor="ctr">
            <a:spAutoFit/>
          </a:bodyPr>
          <a:lstStyle>
            <a:lvl1pPr algn="l">
              <a:defRPr sz="4000"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9569443" y="6261425"/>
            <a:ext cx="1993108" cy="3231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1500">
                <a:solidFill>
                  <a:schemeClr val="dk2"/>
                </a:solidFill>
              </a:defRPr>
            </a:lvl1pPr>
          </a:lstStyle>
          <a:p>
            <a:fld id="{D5906656-A9BE-4917-BFD7-16C60DDEE872}" type="datetime1">
              <a:rPr lang="nb-NO" smtClean="0"/>
              <a:t>02.12.2022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630160" y="6077399"/>
            <a:ext cx="2110307" cy="230859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630160" y="6354599"/>
            <a:ext cx="2110307" cy="230859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5100701" y="6073976"/>
            <a:ext cx="3384003" cy="230859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5100703" y="6353731"/>
            <a:ext cx="3384003" cy="230859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20" name="Bilde 1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12192000" cy="120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55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2871734" y="584268"/>
            <a:ext cx="8688727" cy="5556208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630276" y="814664"/>
            <a:ext cx="2005597" cy="53258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629863" y="584268"/>
            <a:ext cx="2005597" cy="230859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68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iagram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2871734" y="584268"/>
            <a:ext cx="8688727" cy="5556208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630276" y="814664"/>
            <a:ext cx="2005597" cy="53258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629863" y="584268"/>
            <a:ext cx="2005597" cy="230859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626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2871734" y="584268"/>
            <a:ext cx="8688727" cy="5556208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630276" y="814664"/>
            <a:ext cx="2005597" cy="53258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629863" y="584268"/>
            <a:ext cx="2005597" cy="230859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58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abl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2871734" y="584268"/>
            <a:ext cx="8688727" cy="5556208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630276" y="814664"/>
            <a:ext cx="2005597" cy="53258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629863" y="584268"/>
            <a:ext cx="2005597" cy="230859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94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text re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30160" y="2817098"/>
            <a:ext cx="10515600" cy="692577"/>
          </a:xfrm>
        </p:spPr>
        <p:txBody>
          <a:bodyPr anchor="ctr"/>
          <a:lstStyle>
            <a:lvl1pPr>
              <a:defRPr sz="45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953419" y="6452714"/>
            <a:ext cx="77797" cy="80972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716850" y="6452714"/>
            <a:ext cx="79385" cy="80972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639052" y="6452712"/>
            <a:ext cx="77797" cy="159563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796236" y="6374123"/>
            <a:ext cx="77797" cy="238152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auto">
          <a:xfrm>
            <a:off x="1305095" y="6452714"/>
            <a:ext cx="77797" cy="80972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1228093" y="6452712"/>
            <a:ext cx="77004" cy="159563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auto">
          <a:xfrm>
            <a:off x="1382893" y="6374123"/>
            <a:ext cx="79385" cy="238152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874034" y="6295532"/>
            <a:ext cx="79385" cy="238152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1031217" y="6533684"/>
            <a:ext cx="196876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1462279" y="6533684"/>
            <a:ext cx="10723371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3175" y="6533684"/>
            <a:ext cx="635877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</p:spTree>
    <p:extLst>
      <p:ext uri="{BB962C8B-B14F-4D97-AF65-F5344CB8AC3E}">
        <p14:creationId xmlns:p14="http://schemas.microsoft.com/office/powerpoint/2010/main" val="2803204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text 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30160" y="2817098"/>
            <a:ext cx="10515600" cy="692577"/>
          </a:xfrm>
        </p:spPr>
        <p:txBody>
          <a:bodyPr anchor="ctr"/>
          <a:lstStyle>
            <a:lvl1pPr>
              <a:defRPr sz="45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953419" y="6452714"/>
            <a:ext cx="77797" cy="80972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716850" y="6452714"/>
            <a:ext cx="79385" cy="80972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639052" y="6452712"/>
            <a:ext cx="77797" cy="159563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796236" y="6374123"/>
            <a:ext cx="77797" cy="238152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auto">
          <a:xfrm>
            <a:off x="1305095" y="6452714"/>
            <a:ext cx="77797" cy="80972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1228093" y="6452712"/>
            <a:ext cx="77004" cy="159563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auto">
          <a:xfrm>
            <a:off x="1382893" y="6374123"/>
            <a:ext cx="79385" cy="238152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874034" y="6295532"/>
            <a:ext cx="79385" cy="238152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1031217" y="6533684"/>
            <a:ext cx="196876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1462279" y="6533684"/>
            <a:ext cx="10723371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3175" y="6533684"/>
            <a:ext cx="635877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</p:spTree>
    <p:extLst>
      <p:ext uri="{BB962C8B-B14F-4D97-AF65-F5344CB8AC3E}">
        <p14:creationId xmlns:p14="http://schemas.microsoft.com/office/powerpoint/2010/main" val="1825927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text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30160" y="2817098"/>
            <a:ext cx="10515600" cy="692577"/>
          </a:xfrm>
        </p:spPr>
        <p:txBody>
          <a:bodyPr anchor="ctr"/>
          <a:lstStyle>
            <a:lvl1pPr>
              <a:defRPr sz="45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953419" y="6452714"/>
            <a:ext cx="77797" cy="80972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716850" y="6452714"/>
            <a:ext cx="79385" cy="80972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639052" y="6452712"/>
            <a:ext cx="77797" cy="159563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796236" y="6374123"/>
            <a:ext cx="77797" cy="238152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auto">
          <a:xfrm>
            <a:off x="1305095" y="6452714"/>
            <a:ext cx="77797" cy="80972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1228093" y="6452712"/>
            <a:ext cx="77004" cy="159563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auto">
          <a:xfrm>
            <a:off x="1382893" y="6374123"/>
            <a:ext cx="79385" cy="238152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874034" y="6295532"/>
            <a:ext cx="79385" cy="238152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1031217" y="6533684"/>
            <a:ext cx="196876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1462279" y="6533684"/>
            <a:ext cx="10723371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3175" y="6533684"/>
            <a:ext cx="635877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</p:spTree>
    <p:extLst>
      <p:ext uri="{BB962C8B-B14F-4D97-AF65-F5344CB8AC3E}">
        <p14:creationId xmlns:p14="http://schemas.microsoft.com/office/powerpoint/2010/main" val="3023412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69152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s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30162" y="1771836"/>
            <a:ext cx="9167449" cy="615624"/>
          </a:xfrm>
        </p:spPr>
        <p:txBody>
          <a:bodyPr wrap="square" lIns="0" tIns="0" rIns="0" bIns="0" anchor="ctr">
            <a:sp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0"/>
            <a:ext cx="12192000" cy="1261853"/>
          </a:xfrm>
          <a:prstGeom prst="rect">
            <a:avLst/>
          </a:prstGeom>
        </p:spPr>
      </p:pic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630319" y="2581061"/>
            <a:ext cx="9167291" cy="1077244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457121" indent="0">
              <a:buNone/>
              <a:defRPr b="1">
                <a:solidFill>
                  <a:schemeClr val="bg1"/>
                </a:solidFill>
              </a:defRPr>
            </a:lvl2pPr>
            <a:lvl3pPr marL="914240" indent="0">
              <a:buNone/>
              <a:defRPr b="1">
                <a:solidFill>
                  <a:schemeClr val="bg1"/>
                </a:solidFill>
              </a:defRPr>
            </a:lvl3pPr>
            <a:lvl4pPr marL="1371360" indent="0">
              <a:buNone/>
              <a:defRPr b="1">
                <a:solidFill>
                  <a:schemeClr val="bg1"/>
                </a:solidFill>
              </a:defRPr>
            </a:lvl4pPr>
            <a:lvl5pPr marL="1828481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6864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photo background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30162" y="3191533"/>
            <a:ext cx="9167449" cy="615624"/>
          </a:xfrm>
        </p:spPr>
        <p:txBody>
          <a:bodyPr wrap="square" lIns="0" tIns="0" rIns="0" bIns="0" anchor="ctr">
            <a:sp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9569443" y="6261425"/>
            <a:ext cx="1993108" cy="3231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1500">
                <a:solidFill>
                  <a:schemeClr val="bg1"/>
                </a:solidFill>
              </a:defRPr>
            </a:lvl1pPr>
          </a:lstStyle>
          <a:p>
            <a:fld id="{35900153-C3D1-4B62-A437-E57CAB8AEB13}" type="datetime1">
              <a:rPr lang="nb-NO" smtClean="0"/>
              <a:t>02.12.2022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630160" y="6077399"/>
            <a:ext cx="2110307" cy="230859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630160" y="6354599"/>
            <a:ext cx="2110307" cy="230859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5100701" y="6073976"/>
            <a:ext cx="3384003" cy="230859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5100703" y="6353731"/>
            <a:ext cx="3384003" cy="230859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0"/>
            <a:ext cx="12192000" cy="1261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7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30275" y="1545951"/>
            <a:ext cx="10932276" cy="459452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629862" y="1315553"/>
            <a:ext cx="10932276" cy="230859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57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30275" y="1545951"/>
            <a:ext cx="10932276" cy="459452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629862" y="1315553"/>
            <a:ext cx="10932276" cy="230859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42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7345875" y="0"/>
            <a:ext cx="48461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75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7345875" y="0"/>
            <a:ext cx="4846125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30277" y="548762"/>
            <a:ext cx="6139452" cy="538671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30277" y="1545951"/>
            <a:ext cx="6139452" cy="459452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629863" y="1315553"/>
            <a:ext cx="6139452" cy="230859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02060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70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7345875" y="0"/>
            <a:ext cx="48461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75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7345875" y="0"/>
            <a:ext cx="4846125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30277" y="548762"/>
            <a:ext cx="6139452" cy="538671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30277" y="1545951"/>
            <a:ext cx="6139452" cy="459452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629863" y="1315553"/>
            <a:ext cx="6139452" cy="230859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74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2871733" y="0"/>
            <a:ext cx="932026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75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2871733" y="0"/>
            <a:ext cx="9320267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630276" y="814664"/>
            <a:ext cx="2005597" cy="53258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629863" y="584268"/>
            <a:ext cx="2005597" cy="230859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73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2871733" y="0"/>
            <a:ext cx="932026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75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2871733" y="0"/>
            <a:ext cx="9320267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630276" y="814664"/>
            <a:ext cx="2005597" cy="5325811"/>
          </a:xfrm>
        </p:spPr>
        <p:txBody>
          <a:bodyPr/>
          <a:lstStyle/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629863" y="584268"/>
            <a:ext cx="2005597" cy="230859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33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photo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5"/>
          <p:cNvSpPr>
            <a:spLocks noChangeArrowheads="1"/>
          </p:cNvSpPr>
          <p:nvPr userDrawn="1"/>
        </p:nvSpPr>
        <p:spPr bwMode="auto">
          <a:xfrm>
            <a:off x="953419" y="6452714"/>
            <a:ext cx="77797" cy="80972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42" name="Freeform 6"/>
          <p:cNvSpPr>
            <a:spLocks/>
          </p:cNvSpPr>
          <p:nvPr userDrawn="1"/>
        </p:nvSpPr>
        <p:spPr bwMode="auto">
          <a:xfrm>
            <a:off x="716850" y="6452714"/>
            <a:ext cx="79385" cy="80972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43" name="Rectangle 7"/>
          <p:cNvSpPr>
            <a:spLocks noChangeArrowheads="1"/>
          </p:cNvSpPr>
          <p:nvPr userDrawn="1"/>
        </p:nvSpPr>
        <p:spPr bwMode="auto">
          <a:xfrm>
            <a:off x="639052" y="6452712"/>
            <a:ext cx="77797" cy="159563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44" name="Freeform 8"/>
          <p:cNvSpPr>
            <a:spLocks/>
          </p:cNvSpPr>
          <p:nvPr userDrawn="1"/>
        </p:nvSpPr>
        <p:spPr bwMode="auto">
          <a:xfrm>
            <a:off x="796236" y="6374123"/>
            <a:ext cx="77797" cy="238152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45" name="Freeform 9"/>
          <p:cNvSpPr>
            <a:spLocks/>
          </p:cNvSpPr>
          <p:nvPr userDrawn="1"/>
        </p:nvSpPr>
        <p:spPr bwMode="auto">
          <a:xfrm>
            <a:off x="1305095" y="6452714"/>
            <a:ext cx="77797" cy="80972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46" name="Rectangle 10"/>
          <p:cNvSpPr>
            <a:spLocks noChangeArrowheads="1"/>
          </p:cNvSpPr>
          <p:nvPr userDrawn="1"/>
        </p:nvSpPr>
        <p:spPr bwMode="auto">
          <a:xfrm>
            <a:off x="1228093" y="6452712"/>
            <a:ext cx="77004" cy="159563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47" name="Freeform 11"/>
          <p:cNvSpPr>
            <a:spLocks/>
          </p:cNvSpPr>
          <p:nvPr userDrawn="1"/>
        </p:nvSpPr>
        <p:spPr bwMode="auto">
          <a:xfrm>
            <a:off x="1382893" y="6374123"/>
            <a:ext cx="79385" cy="238152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48" name="Rectangle 12"/>
          <p:cNvSpPr>
            <a:spLocks noChangeArrowheads="1"/>
          </p:cNvSpPr>
          <p:nvPr userDrawn="1"/>
        </p:nvSpPr>
        <p:spPr bwMode="auto">
          <a:xfrm>
            <a:off x="874034" y="6295532"/>
            <a:ext cx="79385" cy="238152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49" name="Line 13"/>
          <p:cNvSpPr>
            <a:spLocks noChangeShapeType="1"/>
          </p:cNvSpPr>
          <p:nvPr userDrawn="1"/>
        </p:nvSpPr>
        <p:spPr bwMode="auto">
          <a:xfrm>
            <a:off x="1031217" y="6533684"/>
            <a:ext cx="196876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50" name="Line 14"/>
          <p:cNvSpPr>
            <a:spLocks noChangeShapeType="1"/>
          </p:cNvSpPr>
          <p:nvPr userDrawn="1"/>
        </p:nvSpPr>
        <p:spPr bwMode="auto">
          <a:xfrm>
            <a:off x="1462279" y="6533684"/>
            <a:ext cx="10723371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 dirty="0"/>
          </a:p>
        </p:txBody>
      </p:sp>
      <p:sp>
        <p:nvSpPr>
          <p:cNvPr id="51" name="Line 15"/>
          <p:cNvSpPr>
            <a:spLocks noChangeShapeType="1"/>
          </p:cNvSpPr>
          <p:nvPr userDrawn="1"/>
        </p:nvSpPr>
        <p:spPr bwMode="auto">
          <a:xfrm>
            <a:off x="3175" y="6533684"/>
            <a:ext cx="635877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</p:spTree>
    <p:extLst>
      <p:ext uri="{BB962C8B-B14F-4D97-AF65-F5344CB8AC3E}">
        <p14:creationId xmlns:p14="http://schemas.microsoft.com/office/powerpoint/2010/main" val="321113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30275" y="548762"/>
            <a:ext cx="10932276" cy="53867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30275" y="1324128"/>
            <a:ext cx="10932276" cy="481634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953419" y="6452714"/>
            <a:ext cx="77797" cy="80972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30" name="Freeform 6"/>
          <p:cNvSpPr>
            <a:spLocks/>
          </p:cNvSpPr>
          <p:nvPr userDrawn="1"/>
        </p:nvSpPr>
        <p:spPr bwMode="auto">
          <a:xfrm>
            <a:off x="716850" y="6452714"/>
            <a:ext cx="79385" cy="80972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31" name="Rectangle 7"/>
          <p:cNvSpPr>
            <a:spLocks noChangeArrowheads="1"/>
          </p:cNvSpPr>
          <p:nvPr userDrawn="1"/>
        </p:nvSpPr>
        <p:spPr bwMode="auto">
          <a:xfrm>
            <a:off x="639052" y="6452712"/>
            <a:ext cx="77797" cy="159563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32" name="Freeform 8"/>
          <p:cNvSpPr>
            <a:spLocks/>
          </p:cNvSpPr>
          <p:nvPr userDrawn="1"/>
        </p:nvSpPr>
        <p:spPr bwMode="auto">
          <a:xfrm>
            <a:off x="796236" y="6374123"/>
            <a:ext cx="77797" cy="238152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33" name="Freeform 9"/>
          <p:cNvSpPr>
            <a:spLocks/>
          </p:cNvSpPr>
          <p:nvPr userDrawn="1"/>
        </p:nvSpPr>
        <p:spPr bwMode="auto">
          <a:xfrm>
            <a:off x="1305095" y="6452714"/>
            <a:ext cx="77797" cy="80972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34" name="Rectangle 10"/>
          <p:cNvSpPr>
            <a:spLocks noChangeArrowheads="1"/>
          </p:cNvSpPr>
          <p:nvPr userDrawn="1"/>
        </p:nvSpPr>
        <p:spPr bwMode="auto">
          <a:xfrm>
            <a:off x="1228093" y="6452712"/>
            <a:ext cx="77004" cy="159563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35" name="Freeform 11"/>
          <p:cNvSpPr>
            <a:spLocks/>
          </p:cNvSpPr>
          <p:nvPr userDrawn="1"/>
        </p:nvSpPr>
        <p:spPr bwMode="auto">
          <a:xfrm>
            <a:off x="1382893" y="6374123"/>
            <a:ext cx="79385" cy="238152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36" name="Rectangle 12"/>
          <p:cNvSpPr>
            <a:spLocks noChangeArrowheads="1"/>
          </p:cNvSpPr>
          <p:nvPr userDrawn="1"/>
        </p:nvSpPr>
        <p:spPr bwMode="auto">
          <a:xfrm>
            <a:off x="874034" y="6295532"/>
            <a:ext cx="79385" cy="238152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37" name="Line 13"/>
          <p:cNvSpPr>
            <a:spLocks noChangeShapeType="1"/>
          </p:cNvSpPr>
          <p:nvPr userDrawn="1"/>
        </p:nvSpPr>
        <p:spPr bwMode="auto">
          <a:xfrm>
            <a:off x="1031217" y="6533684"/>
            <a:ext cx="196876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  <p:sp>
        <p:nvSpPr>
          <p:cNvPr id="38" name="Line 14"/>
          <p:cNvSpPr>
            <a:spLocks noChangeShapeType="1"/>
          </p:cNvSpPr>
          <p:nvPr userDrawn="1"/>
        </p:nvSpPr>
        <p:spPr bwMode="auto">
          <a:xfrm>
            <a:off x="1462279" y="6533684"/>
            <a:ext cx="10723371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 dirty="0"/>
          </a:p>
        </p:txBody>
      </p:sp>
      <p:sp>
        <p:nvSpPr>
          <p:cNvPr id="39" name="Line 15"/>
          <p:cNvSpPr>
            <a:spLocks noChangeShapeType="1"/>
          </p:cNvSpPr>
          <p:nvPr userDrawn="1"/>
        </p:nvSpPr>
        <p:spPr bwMode="auto">
          <a:xfrm>
            <a:off x="3175" y="6533684"/>
            <a:ext cx="635877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45725" tIns="22863" rIns="45725" bIns="22863" numCol="1" anchor="t" anchorCtr="0" compatLnSpc="1">
            <a:prstTxWarp prst="textNoShape">
              <a:avLst/>
            </a:prstTxWarp>
          </a:bodyPr>
          <a:lstStyle/>
          <a:p>
            <a:endParaRPr lang="en-GB" sz="675"/>
          </a:p>
        </p:txBody>
      </p:sp>
    </p:spTree>
    <p:extLst>
      <p:ext uri="{BB962C8B-B14F-4D97-AF65-F5344CB8AC3E}">
        <p14:creationId xmlns:p14="http://schemas.microsoft.com/office/powerpoint/2010/main" val="38123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64" r:id="rId4"/>
    <p:sldLayoutId id="2147483657" r:id="rId5"/>
    <p:sldLayoutId id="2147483665" r:id="rId6"/>
    <p:sldLayoutId id="2147483658" r:id="rId7"/>
    <p:sldLayoutId id="2147483666" r:id="rId8"/>
    <p:sldLayoutId id="2147483659" r:id="rId9"/>
    <p:sldLayoutId id="2147483660" r:id="rId10"/>
    <p:sldLayoutId id="2147483667" r:id="rId11"/>
    <p:sldLayoutId id="2147483661" r:id="rId12"/>
    <p:sldLayoutId id="2147483668" r:id="rId13"/>
    <p:sldLayoutId id="2147483651" r:id="rId14"/>
    <p:sldLayoutId id="2147483669" r:id="rId15"/>
    <p:sldLayoutId id="2147483670" r:id="rId16"/>
    <p:sldLayoutId id="2147483654" r:id="rId17"/>
    <p:sldLayoutId id="2147483663" r:id="rId18"/>
  </p:sldLayoutIdLst>
  <p:hf sldNum="0" hdr="0" ftr="0"/>
  <p:txStyles>
    <p:titleStyle>
      <a:lvl1pPr algn="l" defTabSz="914240" rtl="0" eaLnBrk="1" latinLnBrk="0" hangingPunct="1">
        <a:lnSpc>
          <a:spcPct val="100000"/>
        </a:lnSpc>
        <a:spcBef>
          <a:spcPct val="0"/>
        </a:spcBef>
        <a:buNone/>
        <a:defRPr sz="35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560" indent="-228560" algn="l" defTabSz="91424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500" kern="1200">
          <a:solidFill>
            <a:schemeClr val="dk2"/>
          </a:solidFill>
          <a:latin typeface="+mn-lt"/>
          <a:ea typeface="+mn-ea"/>
          <a:cs typeface="+mn-cs"/>
        </a:defRPr>
      </a:lvl1pPr>
      <a:lvl2pPr marL="685680" indent="-228560" algn="l" defTabSz="91424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500" kern="1200" baseline="0">
          <a:solidFill>
            <a:schemeClr val="dk2"/>
          </a:solidFill>
          <a:latin typeface="+mn-lt"/>
          <a:ea typeface="+mn-ea"/>
          <a:cs typeface="+mn-cs"/>
        </a:defRPr>
      </a:lvl2pPr>
      <a:lvl3pPr marL="1142799" indent="-228560" algn="l" defTabSz="91424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500" kern="1200" baseline="0">
          <a:solidFill>
            <a:schemeClr val="dk2"/>
          </a:solidFill>
          <a:latin typeface="+mn-lt"/>
          <a:ea typeface="+mn-ea"/>
          <a:cs typeface="+mn-cs"/>
        </a:defRPr>
      </a:lvl3pPr>
      <a:lvl4pPr marL="1599920" indent="-228560" algn="l" defTabSz="91424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dk2"/>
          </a:solidFill>
          <a:latin typeface="+mn-lt"/>
          <a:ea typeface="+mn-ea"/>
          <a:cs typeface="+mn-cs"/>
        </a:defRPr>
      </a:lvl4pPr>
      <a:lvl5pPr marL="2057041" indent="-228560" algn="l" defTabSz="91424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dk2"/>
          </a:solidFill>
          <a:latin typeface="+mn-lt"/>
          <a:ea typeface="+mn-ea"/>
          <a:cs typeface="+mn-cs"/>
        </a:defRPr>
      </a:lvl5pPr>
      <a:lvl6pPr marL="2514160" indent="-228560" algn="l" defTabSz="9142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80" indent="-228560" algn="l" defTabSz="9142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00" indent="-228560" algn="l" defTabSz="9142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20" indent="-228560" algn="l" defTabSz="9142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1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8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0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9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4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1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positiveencourager.global/the-positive-encouragers-book" TargetMode="Externa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630240" y="1960286"/>
            <a:ext cx="11006469" cy="3078121"/>
          </a:xfrm>
        </p:spPr>
        <p:txBody>
          <a:bodyPr/>
          <a:lstStyle/>
          <a:p>
            <a:r>
              <a:rPr lang="en-GB" dirty="0"/>
              <a:t>Mentor Workshop –</a:t>
            </a:r>
            <a:br>
              <a:rPr lang="en-GB" dirty="0"/>
            </a:br>
            <a:r>
              <a:rPr lang="en-GB" dirty="0"/>
              <a:t>Induction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4"/>
          </p:nvPr>
        </p:nvSpPr>
        <p:spPr>
          <a:xfrm>
            <a:off x="630240" y="6354625"/>
            <a:ext cx="3515608" cy="230832"/>
          </a:xfrm>
        </p:spPr>
        <p:txBody>
          <a:bodyPr/>
          <a:lstStyle/>
          <a:p>
            <a:r>
              <a:rPr lang="en-GB" dirty="0"/>
              <a:t>Induction</a:t>
            </a:r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159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Matching</a:t>
            </a:r>
            <a:endParaRPr lang="en-I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0355" y="1320953"/>
            <a:ext cx="5346963" cy="4819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600" dirty="0"/>
              <a:t>Relevant </a:t>
            </a:r>
            <a:r>
              <a:rPr lang="de-DE" sz="1600" dirty="0" err="1"/>
              <a:t>matching</a:t>
            </a:r>
            <a:r>
              <a:rPr lang="de-DE" sz="1600" dirty="0"/>
              <a:t> </a:t>
            </a:r>
            <a:r>
              <a:rPr lang="de-DE" sz="1600" dirty="0" err="1"/>
              <a:t>criteria</a:t>
            </a:r>
            <a:r>
              <a:rPr lang="de-DE" sz="1600" dirty="0"/>
              <a:t> </a:t>
            </a:r>
            <a:r>
              <a:rPr lang="de-DE" sz="1600" dirty="0" err="1"/>
              <a:t>are</a:t>
            </a:r>
            <a:r>
              <a:rPr lang="de-DE" sz="1600" dirty="0"/>
              <a:t> </a:t>
            </a:r>
            <a:r>
              <a:rPr lang="de-DE" sz="1600" dirty="0" err="1"/>
              <a:t>whether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mentor's</a:t>
            </a:r>
            <a:r>
              <a:rPr lang="de-DE" sz="1600" dirty="0"/>
              <a:t> </a:t>
            </a:r>
            <a:r>
              <a:rPr lang="de-DE" sz="1600" dirty="0" err="1"/>
              <a:t>experience</a:t>
            </a:r>
            <a:r>
              <a:rPr lang="de-DE" sz="1600" dirty="0"/>
              <a:t> </a:t>
            </a:r>
            <a:r>
              <a:rPr lang="de-DE" sz="1600" dirty="0" err="1"/>
              <a:t>fits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mentee's</a:t>
            </a:r>
            <a:r>
              <a:rPr lang="de-DE" sz="1600" dirty="0"/>
              <a:t> </a:t>
            </a:r>
            <a:r>
              <a:rPr lang="de-DE" sz="1600" dirty="0" err="1"/>
              <a:t>needs</a:t>
            </a:r>
            <a:r>
              <a:rPr lang="de-DE" sz="1600" dirty="0"/>
              <a:t>. </a:t>
            </a:r>
            <a:r>
              <a:rPr lang="de-DE" sz="1600" dirty="0" err="1"/>
              <a:t>Our</a:t>
            </a:r>
            <a:r>
              <a:rPr lang="de-DE" sz="1600" dirty="0"/>
              <a:t> </a:t>
            </a:r>
            <a:r>
              <a:rPr lang="de-DE" sz="1600" dirty="0" err="1"/>
              <a:t>criteria</a:t>
            </a:r>
            <a:r>
              <a:rPr lang="de-DE" sz="1600" dirty="0"/>
              <a:t> </a:t>
            </a:r>
            <a:r>
              <a:rPr lang="de-DE" sz="1600" dirty="0" err="1"/>
              <a:t>are</a:t>
            </a:r>
            <a:r>
              <a:rPr lang="de-DE" sz="1600" dirty="0"/>
              <a:t>:</a:t>
            </a:r>
          </a:p>
          <a:p>
            <a:r>
              <a:rPr lang="de-DE" sz="1600" dirty="0" err="1"/>
              <a:t>Shared</a:t>
            </a:r>
            <a:r>
              <a:rPr lang="de-DE" sz="1600" dirty="0"/>
              <a:t> </a:t>
            </a:r>
            <a:r>
              <a:rPr lang="de-DE" sz="1600" dirty="0" err="1"/>
              <a:t>values</a:t>
            </a:r>
            <a:r>
              <a:rPr lang="de-DE" sz="1600" dirty="0"/>
              <a:t> and beliefs </a:t>
            </a:r>
          </a:p>
          <a:p>
            <a:r>
              <a:rPr lang="de-DE" sz="1600" dirty="0" err="1"/>
              <a:t>Availability</a:t>
            </a:r>
            <a:endParaRPr lang="de-DE" sz="1600" dirty="0"/>
          </a:p>
          <a:p>
            <a:r>
              <a:rPr lang="de-DE" sz="1600" dirty="0"/>
              <a:t>Learning </a:t>
            </a:r>
            <a:r>
              <a:rPr lang="de-DE" sz="1600" dirty="0" err="1"/>
              <a:t>styles</a:t>
            </a:r>
            <a:endParaRPr lang="de-DE" sz="1600" dirty="0"/>
          </a:p>
          <a:p>
            <a:r>
              <a:rPr lang="de-DE" sz="1600" dirty="0"/>
              <a:t>Skills/</a:t>
            </a:r>
            <a:r>
              <a:rPr lang="de-DE" sz="1600" dirty="0" err="1"/>
              <a:t>experience</a:t>
            </a:r>
            <a:endParaRPr lang="de-DE" sz="1600" dirty="0"/>
          </a:p>
          <a:p>
            <a:r>
              <a:rPr lang="de-DE" sz="1600" dirty="0"/>
              <a:t>Location</a:t>
            </a:r>
          </a:p>
          <a:p>
            <a:r>
              <a:rPr lang="de-DE" sz="1600" dirty="0" err="1"/>
              <a:t>Entrepreneurial</a:t>
            </a:r>
            <a:r>
              <a:rPr lang="de-DE" sz="1600" dirty="0"/>
              <a:t> </a:t>
            </a:r>
            <a:r>
              <a:rPr lang="de-DE" sz="1600" dirty="0" err="1"/>
              <a:t>experience</a:t>
            </a:r>
            <a:endParaRPr lang="de-DE" sz="1600" dirty="0"/>
          </a:p>
          <a:p>
            <a:r>
              <a:rPr lang="de-DE" sz="1600" dirty="0" err="1"/>
              <a:t>Sector</a:t>
            </a:r>
            <a:r>
              <a:rPr lang="de-DE" sz="1600" dirty="0"/>
              <a:t> </a:t>
            </a:r>
            <a:r>
              <a:rPr lang="de-DE" sz="1600" dirty="0" err="1"/>
              <a:t>specific</a:t>
            </a:r>
            <a:r>
              <a:rPr lang="de-DE" sz="1600" dirty="0"/>
              <a:t> </a:t>
            </a:r>
            <a:r>
              <a:rPr lang="de-DE" sz="1600" dirty="0" err="1"/>
              <a:t>knowledge</a:t>
            </a:r>
            <a:endParaRPr lang="de-DE" sz="1600" dirty="0"/>
          </a:p>
          <a:p>
            <a:r>
              <a:rPr lang="de-DE" sz="1600" dirty="0"/>
              <a:t>Experience </a:t>
            </a:r>
            <a:r>
              <a:rPr lang="de-DE" sz="1600" dirty="0" err="1"/>
              <a:t>edge</a:t>
            </a:r>
            <a:endParaRPr lang="de-DE" sz="1600" dirty="0"/>
          </a:p>
          <a:p>
            <a:r>
              <a:rPr lang="de-DE" sz="1600" dirty="0" err="1"/>
              <a:t>Interests</a:t>
            </a:r>
            <a:r>
              <a:rPr lang="de-DE" sz="1600" dirty="0"/>
              <a:t> 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FA70342F-52B2-21ED-9853-AC7E191B1ABA}"/>
              </a:ext>
            </a:extLst>
          </p:cNvPr>
          <p:cNvSpPr txBox="1">
            <a:spLocks/>
          </p:cNvSpPr>
          <p:nvPr/>
        </p:nvSpPr>
        <p:spPr>
          <a:xfrm>
            <a:off x="6214685" y="1320953"/>
            <a:ext cx="5346963" cy="481952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24" indent="-171424" algn="l" defTabSz="685697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1pPr>
            <a:lvl2pPr marL="514273" indent="-171424" algn="l" defTabSz="685697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25" kern="1200" baseline="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2pPr>
            <a:lvl3pPr marL="857121" indent="-171424" algn="l" defTabSz="685697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25" kern="1200" baseline="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3pPr>
            <a:lvl4pPr marL="1199970" indent="-171424" algn="l" defTabSz="685697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4pPr>
            <a:lvl5pPr marL="1542819" indent="-171424" algn="l" defTabSz="685697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5pPr>
            <a:lvl6pPr marL="1885667" indent="-171424" algn="l" defTabSz="685697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516" indent="-171424" algn="l" defTabSz="685697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364" indent="-171424" algn="l" defTabSz="685697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213" indent="-171424" algn="l" defTabSz="685697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 sz="1867" dirty="0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7836174E-604A-4D6B-465E-5B88A3937DD3}"/>
              </a:ext>
            </a:extLst>
          </p:cNvPr>
          <p:cNvGrpSpPr/>
          <p:nvPr/>
        </p:nvGrpSpPr>
        <p:grpSpPr>
          <a:xfrm>
            <a:off x="599935" y="5601783"/>
            <a:ext cx="10961711" cy="679069"/>
            <a:chOff x="449951" y="4038808"/>
            <a:chExt cx="8330860" cy="623279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B04E6EEA-6951-030F-A53D-4B7E92845849}"/>
                </a:ext>
              </a:extLst>
            </p:cNvPr>
            <p:cNvGrpSpPr/>
            <p:nvPr/>
          </p:nvGrpSpPr>
          <p:grpSpPr>
            <a:xfrm>
              <a:off x="449951" y="4055924"/>
              <a:ext cx="8330860" cy="606163"/>
              <a:chOff x="322297" y="3247675"/>
              <a:chExt cx="9145512" cy="701259"/>
            </a:xfrm>
          </p:grpSpPr>
          <p:sp>
            <p:nvSpPr>
              <p:cNvPr id="6" name="Chevron 98">
                <a:extLst>
                  <a:ext uri="{FF2B5EF4-FFF2-40B4-BE49-F238E27FC236}">
                    <a16:creationId xmlns:a16="http://schemas.microsoft.com/office/drawing/2014/main" id="{E215871C-1313-4A34-399B-1A075D64BB7F}"/>
                  </a:ext>
                </a:extLst>
              </p:cNvPr>
              <p:cNvSpPr/>
              <p:nvPr/>
            </p:nvSpPr>
            <p:spPr>
              <a:xfrm>
                <a:off x="322297" y="3247675"/>
                <a:ext cx="1800201" cy="655429"/>
              </a:xfrm>
              <a:prstGeom prst="chevron">
                <a:avLst/>
              </a:prstGeom>
              <a:solidFill>
                <a:schemeClr val="accent2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r>
                  <a:rPr lang="de-DE" sz="1600" dirty="0">
                    <a:solidFill>
                      <a:schemeClr val="bg1"/>
                    </a:solidFill>
                  </a:rPr>
                  <a:t>Mentor</a:t>
                </a:r>
                <a:br>
                  <a:rPr lang="de-DE" sz="1600" dirty="0">
                    <a:solidFill>
                      <a:schemeClr val="bg1"/>
                    </a:solidFill>
                  </a:rPr>
                </a:br>
                <a:r>
                  <a:rPr lang="de-DE" sz="1600" dirty="0">
                    <a:solidFill>
                      <a:schemeClr val="bg1"/>
                    </a:solidFill>
                  </a:rPr>
                  <a:t>Workshop</a:t>
                </a:r>
              </a:p>
            </p:txBody>
          </p:sp>
          <p:sp>
            <p:nvSpPr>
              <p:cNvPr id="7" name="Chevron 8">
                <a:extLst>
                  <a:ext uri="{FF2B5EF4-FFF2-40B4-BE49-F238E27FC236}">
                    <a16:creationId xmlns:a16="http://schemas.microsoft.com/office/drawing/2014/main" id="{0B38EA9D-009F-3A49-01AD-668B159913B7}"/>
                  </a:ext>
                </a:extLst>
              </p:cNvPr>
              <p:cNvSpPr/>
              <p:nvPr/>
            </p:nvSpPr>
            <p:spPr>
              <a:xfrm>
                <a:off x="3514341" y="3293505"/>
                <a:ext cx="1246574" cy="65542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0011" tIns="26671" rIns="26671" bIns="26671" numCol="1" spcCol="1270" anchor="ctr" anchorCtr="0">
                <a:noAutofit/>
              </a:bodyPr>
              <a:lstStyle/>
              <a:p>
                <a:pPr algn="ctr" defTabSz="888978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GB" sz="1600" dirty="0">
                    <a:solidFill>
                      <a:srgbClr val="FFFFFF"/>
                    </a:solidFill>
                  </a:rPr>
                  <a:t>Coaching</a:t>
                </a:r>
              </a:p>
            </p:txBody>
          </p:sp>
          <p:sp>
            <p:nvSpPr>
              <p:cNvPr id="8" name="Chevron 10">
                <a:extLst>
                  <a:ext uri="{FF2B5EF4-FFF2-40B4-BE49-F238E27FC236}">
                    <a16:creationId xmlns:a16="http://schemas.microsoft.com/office/drawing/2014/main" id="{4C3459A2-6BDF-E1EA-147B-4F9375CC4BDE}"/>
                  </a:ext>
                </a:extLst>
              </p:cNvPr>
              <p:cNvSpPr/>
              <p:nvPr/>
            </p:nvSpPr>
            <p:spPr>
              <a:xfrm>
                <a:off x="5617222" y="3293505"/>
                <a:ext cx="1234204" cy="65542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0011" tIns="26671" rIns="26671" bIns="26671" numCol="1" spcCol="1270" anchor="ctr" anchorCtr="0">
                <a:noAutofit/>
              </a:bodyPr>
              <a:lstStyle/>
              <a:p>
                <a:pPr algn="ctr" defTabSz="888978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GB" sz="1600" dirty="0">
                    <a:solidFill>
                      <a:srgbClr val="FFFFFF"/>
                    </a:solidFill>
                  </a:rPr>
                  <a:t>Submission</a:t>
                </a:r>
              </a:p>
            </p:txBody>
          </p:sp>
          <p:sp>
            <p:nvSpPr>
              <p:cNvPr id="9" name="Chevron 12">
                <a:extLst>
                  <a:ext uri="{FF2B5EF4-FFF2-40B4-BE49-F238E27FC236}">
                    <a16:creationId xmlns:a16="http://schemas.microsoft.com/office/drawing/2014/main" id="{44B44D89-03A1-5827-0FA7-528A9FCED7D6}"/>
                  </a:ext>
                </a:extLst>
              </p:cNvPr>
              <p:cNvSpPr/>
              <p:nvPr/>
            </p:nvSpPr>
            <p:spPr>
              <a:xfrm>
                <a:off x="7579985" y="3293505"/>
                <a:ext cx="1887824" cy="65542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0011" tIns="26671" rIns="26671" bIns="26671" numCol="1" spcCol="1270" anchor="ctr" anchorCtr="0">
                <a:noAutofit/>
              </a:bodyPr>
              <a:lstStyle/>
              <a:p>
                <a:pPr algn="ctr" defTabSz="888978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GB" sz="1600" dirty="0">
                    <a:solidFill>
                      <a:srgbClr val="FFFFFF"/>
                    </a:solidFill>
                  </a:rPr>
                  <a:t>Post Lon Support</a:t>
                </a:r>
              </a:p>
            </p:txBody>
          </p:sp>
        </p:grpSp>
        <p:sp>
          <p:nvSpPr>
            <p:cNvPr id="10" name="Chevron 98">
              <a:extLst>
                <a:ext uri="{FF2B5EF4-FFF2-40B4-BE49-F238E27FC236}">
                  <a16:creationId xmlns:a16="http://schemas.microsoft.com/office/drawing/2014/main" id="{A5AF0E33-17F7-6C5A-62F5-21B5323BD355}"/>
                </a:ext>
              </a:extLst>
            </p:cNvPr>
            <p:cNvSpPr/>
            <p:nvPr/>
          </p:nvSpPr>
          <p:spPr>
            <a:xfrm>
              <a:off x="1555596" y="4038808"/>
              <a:ext cx="1637027" cy="566548"/>
            </a:xfrm>
            <a:prstGeom prst="chevron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de-DE" sz="1600" dirty="0">
                  <a:solidFill>
                    <a:schemeClr val="bg1"/>
                  </a:solidFill>
                </a:rPr>
                <a:t>Profile</a:t>
              </a:r>
            </a:p>
            <a:p>
              <a:pPr algn="ctr"/>
              <a:r>
                <a:rPr lang="de-DE" sz="1600" dirty="0">
                  <a:solidFill>
                    <a:schemeClr val="bg1"/>
                  </a:solidFill>
                </a:rPr>
                <a:t>Interview </a:t>
              </a:r>
            </a:p>
          </p:txBody>
        </p:sp>
        <p:sp>
          <p:nvSpPr>
            <p:cNvPr id="11" name="Chevron 98">
              <a:extLst>
                <a:ext uri="{FF2B5EF4-FFF2-40B4-BE49-F238E27FC236}">
                  <a16:creationId xmlns:a16="http://schemas.microsoft.com/office/drawing/2014/main" id="{CB064739-9EC0-AEBB-C7EF-C70784DF9652}"/>
                </a:ext>
              </a:extLst>
            </p:cNvPr>
            <p:cNvSpPr/>
            <p:nvPr/>
          </p:nvSpPr>
          <p:spPr>
            <a:xfrm>
              <a:off x="2934973" y="4038809"/>
              <a:ext cx="1637027" cy="566548"/>
            </a:xfrm>
            <a:prstGeom prst="chevron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de-DE" sz="1600" dirty="0" err="1">
                  <a:solidFill>
                    <a:schemeClr val="bg1"/>
                  </a:solidFill>
                </a:rPr>
                <a:t>Matching</a:t>
              </a:r>
              <a:endParaRPr lang="de-DE" sz="1600" dirty="0">
                <a:solidFill>
                  <a:schemeClr val="bg1"/>
                </a:solidFill>
              </a:endParaRPr>
            </a:p>
          </p:txBody>
        </p:sp>
        <p:sp>
          <p:nvSpPr>
            <p:cNvPr id="12" name="Chevron 98">
              <a:extLst>
                <a:ext uri="{FF2B5EF4-FFF2-40B4-BE49-F238E27FC236}">
                  <a16:creationId xmlns:a16="http://schemas.microsoft.com/office/drawing/2014/main" id="{4B6918B0-A711-6060-C136-697F14EED169}"/>
                </a:ext>
              </a:extLst>
            </p:cNvPr>
            <p:cNvSpPr/>
            <p:nvPr/>
          </p:nvSpPr>
          <p:spPr>
            <a:xfrm>
              <a:off x="4313345" y="4038811"/>
              <a:ext cx="1637027" cy="566548"/>
            </a:xfrm>
            <a:prstGeom prst="chevron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de-DE" sz="1600" dirty="0">
                  <a:solidFill>
                    <a:schemeClr val="bg1"/>
                  </a:solidFill>
                </a:rPr>
                <a:t>1st Meeting</a:t>
              </a:r>
            </a:p>
          </p:txBody>
        </p:sp>
        <p:sp>
          <p:nvSpPr>
            <p:cNvPr id="13" name="Chevron 98">
              <a:extLst>
                <a:ext uri="{FF2B5EF4-FFF2-40B4-BE49-F238E27FC236}">
                  <a16:creationId xmlns:a16="http://schemas.microsoft.com/office/drawing/2014/main" id="{9C80CD79-3116-C7AA-31AA-785806AE7BE1}"/>
                </a:ext>
              </a:extLst>
            </p:cNvPr>
            <p:cNvSpPr/>
            <p:nvPr/>
          </p:nvSpPr>
          <p:spPr>
            <a:xfrm>
              <a:off x="5694030" y="4049708"/>
              <a:ext cx="1637027" cy="566548"/>
            </a:xfrm>
            <a:prstGeom prst="chevron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de-DE" sz="1600" dirty="0">
                  <a:solidFill>
                    <a:schemeClr val="bg1"/>
                  </a:solidFill>
                </a:rPr>
                <a:t>Mentoring/</a:t>
              </a:r>
              <a:br>
                <a:rPr lang="de-DE" sz="1600" dirty="0">
                  <a:solidFill>
                    <a:schemeClr val="bg1"/>
                  </a:solidFill>
                </a:rPr>
              </a:br>
              <a:r>
                <a:rPr lang="de-DE" sz="1600" dirty="0">
                  <a:solidFill>
                    <a:schemeClr val="bg1"/>
                  </a:solidFill>
                </a:rPr>
                <a:t>Monitoring</a:t>
              </a:r>
            </a:p>
          </p:txBody>
        </p:sp>
        <p:sp>
          <p:nvSpPr>
            <p:cNvPr id="14" name="Chevron 98">
              <a:extLst>
                <a:ext uri="{FF2B5EF4-FFF2-40B4-BE49-F238E27FC236}">
                  <a16:creationId xmlns:a16="http://schemas.microsoft.com/office/drawing/2014/main" id="{F8EF2F86-19A7-A62E-4BB9-719D919C0A33}"/>
                </a:ext>
              </a:extLst>
            </p:cNvPr>
            <p:cNvSpPr/>
            <p:nvPr/>
          </p:nvSpPr>
          <p:spPr>
            <a:xfrm>
              <a:off x="7075753" y="4049709"/>
              <a:ext cx="1637027" cy="566548"/>
            </a:xfrm>
            <a:prstGeom prst="chevron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de-DE" sz="1600" dirty="0">
                  <a:solidFill>
                    <a:schemeClr val="bg1"/>
                  </a:solidFill>
                </a:rPr>
                <a:t>Exit</a:t>
              </a:r>
            </a:p>
          </p:txBody>
        </p:sp>
      </p:grp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9EDF0138-796B-4DB8-8776-437975597F86}"/>
              </a:ext>
            </a:extLst>
          </p:cNvPr>
          <p:cNvSpPr txBox="1">
            <a:spLocks/>
          </p:cNvSpPr>
          <p:nvPr/>
        </p:nvSpPr>
        <p:spPr>
          <a:xfrm>
            <a:off x="6168293" y="1320952"/>
            <a:ext cx="5346963" cy="481952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71424" indent="-171424" algn="l" defTabSz="685697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1pPr>
            <a:lvl2pPr marL="514273" indent="-171424" algn="l" defTabSz="685697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25" kern="1200" baseline="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2pPr>
            <a:lvl3pPr marL="857121" indent="-171424" algn="l" defTabSz="685697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25" kern="1200" baseline="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3pPr>
            <a:lvl4pPr marL="1199970" indent="-171424" algn="l" defTabSz="685697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4pPr>
            <a:lvl5pPr marL="1542819" indent="-171424" algn="l" defTabSz="685697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5pPr>
            <a:lvl6pPr marL="1885667" indent="-171424" algn="l" defTabSz="685697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516" indent="-171424" algn="l" defTabSz="685697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364" indent="-171424" algn="l" defTabSz="685697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213" indent="-171424" algn="l" defTabSz="685697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 err="1"/>
              <a:t>Matching</a:t>
            </a:r>
            <a:r>
              <a:rPr lang="de-DE" sz="1600" dirty="0"/>
              <a:t> </a:t>
            </a:r>
            <a:r>
              <a:rPr lang="de-DE" sz="1600" dirty="0" err="1"/>
              <a:t>is</a:t>
            </a:r>
            <a:r>
              <a:rPr lang="de-DE" sz="1600" dirty="0"/>
              <a:t> not an </a:t>
            </a:r>
            <a:r>
              <a:rPr lang="de-DE" sz="1600" dirty="0" err="1"/>
              <a:t>exact</a:t>
            </a:r>
            <a:r>
              <a:rPr lang="de-DE" sz="1600" dirty="0"/>
              <a:t> </a:t>
            </a:r>
            <a:r>
              <a:rPr lang="de-DE" sz="1600" dirty="0" err="1"/>
              <a:t>science</a:t>
            </a:r>
            <a:r>
              <a:rPr lang="de-DE" sz="1600" dirty="0"/>
              <a:t>, but </a:t>
            </a:r>
            <a:r>
              <a:rPr lang="de-DE" sz="1600" dirty="0" err="1"/>
              <a:t>uses</a:t>
            </a:r>
            <a:r>
              <a:rPr lang="de-DE" sz="1600" dirty="0"/>
              <a:t> </a:t>
            </a:r>
            <a:r>
              <a:rPr lang="de-DE" sz="1600" dirty="0" err="1"/>
              <a:t>information</a:t>
            </a:r>
            <a:r>
              <a:rPr lang="de-DE" sz="1600" dirty="0"/>
              <a:t> </a:t>
            </a:r>
            <a:r>
              <a:rPr lang="de-DE" sz="1600" dirty="0" err="1"/>
              <a:t>that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mentor</a:t>
            </a:r>
            <a:r>
              <a:rPr lang="de-DE" sz="1600" dirty="0"/>
              <a:t> and </a:t>
            </a:r>
            <a:r>
              <a:rPr lang="de-DE" sz="1600" dirty="0" err="1"/>
              <a:t>mentee</a:t>
            </a:r>
            <a:r>
              <a:rPr lang="de-DE" sz="1600" dirty="0"/>
              <a:t> </a:t>
            </a:r>
            <a:r>
              <a:rPr lang="de-DE" sz="1600" dirty="0" err="1"/>
              <a:t>provide</a:t>
            </a:r>
            <a:r>
              <a:rPr lang="de-DE" sz="1600" dirty="0"/>
              <a:t>, </a:t>
            </a:r>
            <a:r>
              <a:rPr lang="de-DE" sz="1600" dirty="0" err="1"/>
              <a:t>for</a:t>
            </a:r>
            <a:r>
              <a:rPr lang="de-DE" sz="1600" dirty="0"/>
              <a:t> </a:t>
            </a:r>
            <a:r>
              <a:rPr lang="de-DE" sz="1600" dirty="0" err="1"/>
              <a:t>example</a:t>
            </a:r>
            <a:r>
              <a:rPr lang="de-DE" sz="1600" dirty="0"/>
              <a:t>, in </a:t>
            </a:r>
            <a:r>
              <a:rPr lang="de-DE" sz="1600" dirty="0" err="1"/>
              <a:t>their</a:t>
            </a:r>
            <a:r>
              <a:rPr lang="de-DE" sz="1600" dirty="0"/>
              <a:t> </a:t>
            </a:r>
            <a:r>
              <a:rPr lang="de-DE" sz="1600" dirty="0" err="1"/>
              <a:t>profiles</a:t>
            </a:r>
            <a:r>
              <a:rPr lang="de-DE" sz="1600" dirty="0"/>
              <a:t>, in </a:t>
            </a:r>
            <a:r>
              <a:rPr lang="de-DE" sz="1600" dirty="0" err="1"/>
              <a:t>the</a:t>
            </a:r>
            <a:r>
              <a:rPr lang="de-DE" sz="1600" dirty="0"/>
              <a:t> interview and in </a:t>
            </a:r>
            <a:r>
              <a:rPr lang="de-DE" sz="1600" dirty="0" err="1"/>
              <a:t>workshops</a:t>
            </a:r>
            <a:r>
              <a:rPr lang="de-DE" sz="1600" dirty="0"/>
              <a:t>.</a:t>
            </a:r>
          </a:p>
          <a:p>
            <a:r>
              <a:rPr lang="de-DE" sz="1600" dirty="0"/>
              <a:t>The </a:t>
            </a:r>
            <a:r>
              <a:rPr lang="de-DE" sz="1600" dirty="0" err="1"/>
              <a:t>more</a:t>
            </a:r>
            <a:r>
              <a:rPr lang="de-DE" sz="1600" dirty="0"/>
              <a:t> </a:t>
            </a:r>
            <a:r>
              <a:rPr lang="de-DE" sz="1600" dirty="0" err="1"/>
              <a:t>similarities</a:t>
            </a:r>
            <a:r>
              <a:rPr lang="de-DE" sz="1600" dirty="0"/>
              <a:t> </a:t>
            </a:r>
            <a:r>
              <a:rPr lang="de-DE" sz="1600" dirty="0" err="1"/>
              <a:t>mentor</a:t>
            </a:r>
            <a:r>
              <a:rPr lang="de-DE" sz="1600" dirty="0"/>
              <a:t> and </a:t>
            </a:r>
            <a:r>
              <a:rPr lang="de-DE" sz="1600" dirty="0" err="1"/>
              <a:t>mentee</a:t>
            </a:r>
            <a:r>
              <a:rPr lang="de-DE" sz="1600" dirty="0"/>
              <a:t> </a:t>
            </a:r>
            <a:r>
              <a:rPr lang="de-DE" sz="1600" dirty="0" err="1"/>
              <a:t>have</a:t>
            </a:r>
            <a:r>
              <a:rPr lang="de-DE" sz="1600" dirty="0"/>
              <a:t>,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easier</a:t>
            </a:r>
            <a:r>
              <a:rPr lang="de-DE" sz="1600" dirty="0"/>
              <a:t> </a:t>
            </a:r>
            <a:r>
              <a:rPr lang="de-DE" sz="1600" dirty="0" err="1"/>
              <a:t>it</a:t>
            </a:r>
            <a:r>
              <a:rPr lang="de-DE" sz="1600" dirty="0"/>
              <a:t> </a:t>
            </a:r>
            <a:r>
              <a:rPr lang="de-DE" sz="1600" dirty="0" err="1"/>
              <a:t>is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establish</a:t>
            </a:r>
            <a:r>
              <a:rPr lang="de-DE" sz="1600" dirty="0"/>
              <a:t> a </a:t>
            </a:r>
            <a:r>
              <a:rPr lang="de-DE" sz="1600" dirty="0" err="1"/>
              <a:t>good</a:t>
            </a:r>
            <a:r>
              <a:rPr lang="de-DE" sz="1600" dirty="0"/>
              <a:t> </a:t>
            </a:r>
            <a:r>
              <a:rPr lang="de-DE" sz="1600" dirty="0" err="1"/>
              <a:t>working</a:t>
            </a:r>
            <a:r>
              <a:rPr lang="de-DE" sz="1600" dirty="0"/>
              <a:t> </a:t>
            </a:r>
            <a:r>
              <a:rPr lang="de-DE" sz="1600" dirty="0" err="1"/>
              <a:t>alliance</a:t>
            </a:r>
            <a:r>
              <a:rPr lang="de-DE" sz="1600" dirty="0"/>
              <a:t> and </a:t>
            </a:r>
            <a:r>
              <a:rPr lang="de-DE" sz="1600" dirty="0" err="1"/>
              <a:t>build</a:t>
            </a:r>
            <a:r>
              <a:rPr lang="de-DE" sz="1600" dirty="0"/>
              <a:t> </a:t>
            </a:r>
            <a:r>
              <a:rPr lang="de-DE" sz="1600" dirty="0" err="1"/>
              <a:t>trust</a:t>
            </a:r>
            <a:r>
              <a:rPr lang="de-DE" sz="1600" dirty="0"/>
              <a:t>.</a:t>
            </a:r>
          </a:p>
          <a:p>
            <a:r>
              <a:rPr lang="de-DE" sz="1600" dirty="0"/>
              <a:t>The </a:t>
            </a:r>
            <a:r>
              <a:rPr lang="de-DE" sz="1600" dirty="0" err="1"/>
              <a:t>greater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differences</a:t>
            </a:r>
            <a:r>
              <a:rPr lang="de-DE" sz="1600" dirty="0"/>
              <a:t>,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more</a:t>
            </a:r>
            <a:r>
              <a:rPr lang="de-DE" sz="1600" dirty="0"/>
              <a:t> </a:t>
            </a:r>
            <a:r>
              <a:rPr lang="de-DE" sz="1600" dirty="0" err="1"/>
              <a:t>opportunities</a:t>
            </a:r>
            <a:r>
              <a:rPr lang="de-DE" sz="1600" dirty="0"/>
              <a:t> </a:t>
            </a:r>
            <a:r>
              <a:rPr lang="de-DE" sz="1600" dirty="0" err="1"/>
              <a:t>there</a:t>
            </a:r>
            <a:r>
              <a:rPr lang="de-DE" sz="1600" dirty="0"/>
              <a:t> </a:t>
            </a:r>
            <a:r>
              <a:rPr lang="de-DE" sz="1600" dirty="0" err="1"/>
              <a:t>are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learn</a:t>
            </a:r>
            <a:r>
              <a:rPr lang="de-DE" sz="1600" dirty="0"/>
              <a:t> </a:t>
            </a:r>
            <a:r>
              <a:rPr lang="de-DE" sz="1600" dirty="0" err="1"/>
              <a:t>from</a:t>
            </a:r>
            <a:r>
              <a:rPr lang="de-DE" sz="1600" dirty="0"/>
              <a:t> </a:t>
            </a:r>
            <a:r>
              <a:rPr lang="de-DE" sz="1600" dirty="0" err="1"/>
              <a:t>each</a:t>
            </a:r>
            <a:r>
              <a:rPr lang="de-DE" sz="1600" dirty="0"/>
              <a:t> </a:t>
            </a:r>
            <a:r>
              <a:rPr lang="de-DE" sz="1600" dirty="0" err="1"/>
              <a:t>other</a:t>
            </a:r>
            <a:r>
              <a:rPr lang="de-DE" sz="1600" dirty="0"/>
              <a:t>.</a:t>
            </a:r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71593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355" y="548760"/>
            <a:ext cx="10932117" cy="538672"/>
          </a:xfrm>
        </p:spPr>
        <p:txBody>
          <a:bodyPr/>
          <a:lstStyle/>
          <a:p>
            <a:r>
              <a:rPr lang="de-DE" dirty="0" err="1"/>
              <a:t>Exercise</a:t>
            </a:r>
            <a:r>
              <a:rPr lang="de-DE" dirty="0"/>
              <a:t>: Values</a:t>
            </a:r>
            <a:endParaRPr lang="en-I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0355" y="1320953"/>
            <a:ext cx="10932117" cy="4819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67" dirty="0"/>
              <a:t>Select 10 </a:t>
            </a:r>
            <a:r>
              <a:rPr lang="de-DE" sz="1867" dirty="0" err="1"/>
              <a:t>values</a:t>
            </a:r>
            <a:r>
              <a:rPr lang="de-DE" sz="1867" dirty="0"/>
              <a:t> </a:t>
            </a:r>
            <a:r>
              <a:rPr lang="de-DE" sz="1867" dirty="0" err="1"/>
              <a:t>from</a:t>
            </a:r>
            <a:r>
              <a:rPr lang="de-DE" sz="1867" dirty="0"/>
              <a:t> </a:t>
            </a:r>
            <a:r>
              <a:rPr lang="de-DE" sz="1867" dirty="0" err="1"/>
              <a:t>the</a:t>
            </a:r>
            <a:r>
              <a:rPr lang="de-DE" sz="1867" dirty="0"/>
              <a:t> </a:t>
            </a:r>
            <a:r>
              <a:rPr lang="de-DE" sz="1867" dirty="0" err="1"/>
              <a:t>list</a:t>
            </a:r>
            <a:r>
              <a:rPr lang="de-DE" sz="1867" dirty="0"/>
              <a:t> </a:t>
            </a:r>
            <a:r>
              <a:rPr lang="de-DE" sz="1867" dirty="0" err="1"/>
              <a:t>that</a:t>
            </a:r>
            <a:r>
              <a:rPr lang="de-DE" sz="1867" dirty="0"/>
              <a:t> </a:t>
            </a:r>
            <a:r>
              <a:rPr lang="de-DE" sz="1867" dirty="0" err="1"/>
              <a:t>are</a:t>
            </a:r>
            <a:r>
              <a:rPr lang="de-DE" sz="1867" dirty="0"/>
              <a:t> </a:t>
            </a:r>
            <a:r>
              <a:rPr lang="de-DE" sz="1867" dirty="0" err="1"/>
              <a:t>particularly</a:t>
            </a:r>
            <a:r>
              <a:rPr lang="de-DE" sz="1867" dirty="0"/>
              <a:t> </a:t>
            </a:r>
            <a:r>
              <a:rPr lang="de-DE" sz="1867" dirty="0" err="1"/>
              <a:t>important</a:t>
            </a:r>
            <a:r>
              <a:rPr lang="de-DE" sz="1867" dirty="0"/>
              <a:t> </a:t>
            </a:r>
            <a:r>
              <a:rPr lang="de-DE" sz="1867" dirty="0" err="1"/>
              <a:t>to</a:t>
            </a:r>
            <a:r>
              <a:rPr lang="de-DE" sz="1867" dirty="0"/>
              <a:t> </a:t>
            </a:r>
            <a:r>
              <a:rPr lang="de-DE" sz="1867" dirty="0" err="1"/>
              <a:t>you</a:t>
            </a:r>
            <a:r>
              <a:rPr lang="de-DE" sz="1867" dirty="0"/>
              <a:t> - </a:t>
            </a:r>
            <a:r>
              <a:rPr lang="de-DE" sz="1867" dirty="0" err="1"/>
              <a:t>as</a:t>
            </a:r>
            <a:r>
              <a:rPr lang="de-DE" sz="1867" dirty="0"/>
              <a:t> </a:t>
            </a:r>
            <a:r>
              <a:rPr lang="de-DE" sz="1867" dirty="0" err="1"/>
              <a:t>behavioural</a:t>
            </a:r>
            <a:r>
              <a:rPr lang="de-DE" sz="1867" dirty="0"/>
              <a:t> </a:t>
            </a:r>
            <a:r>
              <a:rPr lang="de-DE" sz="1867" dirty="0" err="1"/>
              <a:t>guidance</a:t>
            </a:r>
            <a:r>
              <a:rPr lang="de-DE" sz="1867" dirty="0"/>
              <a:t> </a:t>
            </a:r>
            <a:r>
              <a:rPr lang="de-DE" sz="1867" dirty="0" err="1"/>
              <a:t>or</a:t>
            </a:r>
            <a:r>
              <a:rPr lang="de-DE" sz="1867" dirty="0"/>
              <a:t> </a:t>
            </a:r>
            <a:r>
              <a:rPr lang="de-DE" sz="1867" dirty="0" err="1"/>
              <a:t>as</a:t>
            </a:r>
            <a:r>
              <a:rPr lang="de-DE" sz="1867" dirty="0"/>
              <a:t> </a:t>
            </a:r>
            <a:r>
              <a:rPr lang="de-DE" sz="1867" dirty="0" err="1"/>
              <a:t>elements</a:t>
            </a:r>
            <a:r>
              <a:rPr lang="de-DE" sz="1867" dirty="0"/>
              <a:t> </a:t>
            </a:r>
            <a:r>
              <a:rPr lang="de-DE" sz="1867" dirty="0" err="1"/>
              <a:t>of</a:t>
            </a:r>
            <a:r>
              <a:rPr lang="de-DE" sz="1867" dirty="0"/>
              <a:t> a positive </a:t>
            </a:r>
            <a:r>
              <a:rPr lang="de-DE" sz="1867" dirty="0" err="1"/>
              <a:t>way</a:t>
            </a:r>
            <a:r>
              <a:rPr lang="de-DE" sz="1867" dirty="0"/>
              <a:t> </a:t>
            </a:r>
            <a:r>
              <a:rPr lang="de-DE" sz="1867" dirty="0" err="1"/>
              <a:t>of</a:t>
            </a:r>
            <a:r>
              <a:rPr lang="de-DE" sz="1867" dirty="0"/>
              <a:t> </a:t>
            </a:r>
            <a:r>
              <a:rPr lang="de-DE" sz="1867" dirty="0" err="1"/>
              <a:t>life</a:t>
            </a:r>
            <a:r>
              <a:rPr lang="de-DE" sz="1867" dirty="0"/>
              <a:t>. </a:t>
            </a:r>
          </a:p>
          <a:p>
            <a:pPr marL="0" indent="0">
              <a:buNone/>
            </a:pPr>
            <a:endParaRPr lang="de-DE" sz="1867" dirty="0"/>
          </a:p>
          <a:p>
            <a:pPr marL="0" indent="0">
              <a:buNone/>
            </a:pPr>
            <a:r>
              <a:rPr lang="de-DE" sz="1867" dirty="0"/>
              <a:t>Add </a:t>
            </a:r>
            <a:r>
              <a:rPr lang="de-DE" sz="1867" dirty="0" err="1"/>
              <a:t>your</a:t>
            </a:r>
            <a:r>
              <a:rPr lang="de-DE" sz="1867" dirty="0"/>
              <a:t> own </a:t>
            </a:r>
            <a:r>
              <a:rPr lang="de-DE" sz="1867" dirty="0" err="1"/>
              <a:t>values</a:t>
            </a:r>
            <a:r>
              <a:rPr lang="de-DE" sz="1867" dirty="0"/>
              <a:t> </a:t>
            </a:r>
            <a:r>
              <a:rPr lang="de-DE" sz="1867" dirty="0" err="1"/>
              <a:t>to</a:t>
            </a:r>
            <a:r>
              <a:rPr lang="de-DE" sz="1867" dirty="0"/>
              <a:t> </a:t>
            </a:r>
            <a:r>
              <a:rPr lang="de-DE" sz="1867" dirty="0" err="1"/>
              <a:t>this</a:t>
            </a:r>
            <a:r>
              <a:rPr lang="de-DE" sz="1867" dirty="0"/>
              <a:t> </a:t>
            </a:r>
            <a:r>
              <a:rPr lang="de-DE" sz="1867" dirty="0" err="1"/>
              <a:t>list</a:t>
            </a:r>
            <a:r>
              <a:rPr lang="de-DE" sz="1867" dirty="0"/>
              <a:t> </a:t>
            </a:r>
            <a:r>
              <a:rPr lang="de-DE" sz="1867" dirty="0" err="1"/>
              <a:t>as</a:t>
            </a:r>
            <a:r>
              <a:rPr lang="de-DE" sz="1867" dirty="0"/>
              <a:t> </a:t>
            </a:r>
            <a:r>
              <a:rPr lang="de-DE" sz="1867" dirty="0" err="1"/>
              <a:t>you</a:t>
            </a:r>
            <a:r>
              <a:rPr lang="de-DE" sz="1867" dirty="0"/>
              <a:t> </a:t>
            </a:r>
            <a:r>
              <a:rPr lang="de-DE" sz="1867" dirty="0" err="1"/>
              <a:t>wish</a:t>
            </a:r>
            <a:r>
              <a:rPr lang="de-DE" sz="1867" dirty="0"/>
              <a:t>.</a:t>
            </a:r>
          </a:p>
          <a:p>
            <a:pPr marL="0" indent="0">
              <a:buNone/>
            </a:pPr>
            <a:endParaRPr lang="de-DE" sz="1867" dirty="0"/>
          </a:p>
          <a:p>
            <a:pPr marL="0" indent="0">
              <a:buNone/>
            </a:pPr>
            <a:r>
              <a:rPr lang="de-DE" sz="1867" dirty="0"/>
              <a:t>Time </a:t>
            </a:r>
            <a:r>
              <a:rPr lang="de-DE" sz="1867" dirty="0" err="1"/>
              <a:t>allowed</a:t>
            </a:r>
            <a:r>
              <a:rPr lang="de-DE" sz="1867" dirty="0"/>
              <a:t>: 7'</a:t>
            </a:r>
          </a:p>
        </p:txBody>
      </p:sp>
    </p:spTree>
    <p:extLst>
      <p:ext uri="{BB962C8B-B14F-4D97-AF65-F5344CB8AC3E}">
        <p14:creationId xmlns:p14="http://schemas.microsoft.com/office/powerpoint/2010/main" val="2359082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355" y="548760"/>
            <a:ext cx="10932117" cy="538672"/>
          </a:xfrm>
        </p:spPr>
        <p:txBody>
          <a:bodyPr/>
          <a:lstStyle/>
          <a:p>
            <a:r>
              <a:rPr lang="en-GB"/>
              <a:t>Values &amp; Principles</a:t>
            </a: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94D22B71-51B1-0802-0F67-451A6D0E4E17}"/>
              </a:ext>
            </a:extLst>
          </p:cNvPr>
          <p:cNvSpPr txBox="1"/>
          <p:nvPr/>
        </p:nvSpPr>
        <p:spPr>
          <a:xfrm>
            <a:off x="629528" y="1295608"/>
            <a:ext cx="3017283" cy="4705391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6933">
              <a:spcBef>
                <a:spcPts val="560"/>
              </a:spcBef>
            </a:pPr>
            <a:r>
              <a:rPr lang="en-GB" sz="1467">
                <a:cs typeface="HelveticaNeueLTStd-Lt"/>
              </a:rPr>
              <a:t>−</a:t>
            </a:r>
            <a:r>
              <a:rPr lang="en-GB" sz="1467" spc="93">
                <a:cs typeface="HelveticaNeueLTStd-Lt"/>
              </a:rPr>
              <a:t> </a:t>
            </a:r>
            <a:r>
              <a:rPr lang="en-GB" sz="1467" spc="-20">
                <a:cs typeface="HelveticaNeueLTStd-Roman"/>
              </a:rPr>
              <a:t>adventure</a:t>
            </a:r>
            <a:endParaRPr lang="en-GB" sz="1467">
              <a:cs typeface="HelveticaNeueLTStd-Roman"/>
            </a:endParaRPr>
          </a:p>
          <a:p>
            <a:pPr marL="16933">
              <a:spcBef>
                <a:spcPts val="427"/>
              </a:spcBef>
            </a:pPr>
            <a:r>
              <a:rPr lang="en-GB" sz="1467">
                <a:cs typeface="HelveticaNeueLTStd-Lt"/>
              </a:rPr>
              <a:t>− </a:t>
            </a:r>
            <a:r>
              <a:rPr lang="en-GB" sz="1467" spc="-13">
                <a:cs typeface="HelveticaNeueLTStd-Roman"/>
              </a:rPr>
              <a:t>working </a:t>
            </a:r>
            <a:r>
              <a:rPr lang="en-GB" sz="1467" spc="-7">
                <a:cs typeface="HelveticaNeueLTStd-Roman"/>
              </a:rPr>
              <a:t>on </a:t>
            </a:r>
            <a:r>
              <a:rPr lang="en-GB" sz="1467" spc="-20">
                <a:cs typeface="HelveticaNeueLTStd-Roman"/>
              </a:rPr>
              <a:t>my</a:t>
            </a:r>
            <a:r>
              <a:rPr lang="en-GB" sz="1467" spc="33">
                <a:cs typeface="HelveticaNeueLTStd-Roman"/>
              </a:rPr>
              <a:t> </a:t>
            </a:r>
            <a:r>
              <a:rPr lang="en-GB" sz="1467" spc="-20">
                <a:cs typeface="HelveticaNeueLTStd-Roman"/>
              </a:rPr>
              <a:t>own</a:t>
            </a:r>
            <a:endParaRPr lang="en-GB" sz="1467">
              <a:cs typeface="HelveticaNeueLTStd-Roman"/>
            </a:endParaRPr>
          </a:p>
          <a:p>
            <a:pPr marL="16933">
              <a:spcBef>
                <a:spcPts val="427"/>
              </a:spcBef>
            </a:pPr>
            <a:r>
              <a:rPr lang="en-GB" sz="1467">
                <a:cs typeface="HelveticaNeueLTStd-Lt"/>
              </a:rPr>
              <a:t>− </a:t>
            </a:r>
            <a:r>
              <a:rPr lang="en-GB" sz="1467" spc="-13">
                <a:cs typeface="HelveticaNeueLTStd-Roman"/>
              </a:rPr>
              <a:t>help other</a:t>
            </a:r>
            <a:r>
              <a:rPr lang="en-GB" sz="1467" spc="80">
                <a:cs typeface="HelveticaNeueLTStd-Roman"/>
              </a:rPr>
              <a:t> </a:t>
            </a:r>
            <a:r>
              <a:rPr lang="en-GB" sz="1467" spc="-13">
                <a:cs typeface="HelveticaNeueLTStd-Roman"/>
              </a:rPr>
              <a:t>people</a:t>
            </a:r>
            <a:endParaRPr lang="en-GB" sz="1467">
              <a:cs typeface="HelveticaNeueLTStd-Roman"/>
            </a:endParaRPr>
          </a:p>
          <a:p>
            <a:pPr marL="16086">
              <a:spcBef>
                <a:spcPts val="427"/>
              </a:spcBef>
              <a:tabLst>
                <a:tab pos="305639" algn="l"/>
              </a:tabLst>
            </a:pPr>
            <a:r>
              <a:rPr lang="en-GB" sz="1467" spc="-20">
                <a:cs typeface="HelveticaNeueLTStd-Roman"/>
              </a:rPr>
              <a:t>– </a:t>
            </a:r>
            <a:r>
              <a:rPr lang="en-GB" sz="1467" spc="-13">
                <a:cs typeface="HelveticaNeueLTStd-Roman"/>
              </a:rPr>
              <a:t>recognition</a:t>
            </a:r>
            <a:endParaRPr lang="en-GB" sz="1467">
              <a:cs typeface="HelveticaNeueLTStd-Roman"/>
            </a:endParaRPr>
          </a:p>
          <a:p>
            <a:pPr marL="16933">
              <a:spcBef>
                <a:spcPts val="427"/>
              </a:spcBef>
            </a:pPr>
            <a:r>
              <a:rPr lang="en-GB" sz="1467">
                <a:cs typeface="HelveticaNeueLTStd-Lt"/>
              </a:rPr>
              <a:t>− </a:t>
            </a:r>
            <a:r>
              <a:rPr lang="en-GB" sz="1467" spc="-13">
                <a:cs typeface="HelveticaNeueLTStd-Roman"/>
              </a:rPr>
              <a:t>working with </a:t>
            </a:r>
            <a:r>
              <a:rPr lang="en-GB" sz="1467" spc="-7">
                <a:cs typeface="HelveticaNeueLTStd-Roman"/>
              </a:rPr>
              <a:t>others</a:t>
            </a:r>
            <a:endParaRPr lang="en-GB" sz="1467">
              <a:cs typeface="HelveticaNeueLTStd-Roman"/>
            </a:endParaRPr>
          </a:p>
          <a:p>
            <a:pPr marL="16086" marR="559631">
              <a:lnSpc>
                <a:spcPct val="119100"/>
              </a:lnSpc>
              <a:tabLst>
                <a:tab pos="305639" algn="l"/>
              </a:tabLst>
            </a:pPr>
            <a:r>
              <a:rPr lang="en-GB" sz="1467" spc="-20">
                <a:cs typeface="HelveticaNeueLTStd-Roman"/>
              </a:rPr>
              <a:t>– </a:t>
            </a:r>
            <a:r>
              <a:rPr lang="en-GB" sz="1467" spc="-13">
                <a:cs typeface="HelveticaNeueLTStd-Roman"/>
              </a:rPr>
              <a:t>working</a:t>
            </a:r>
            <a:r>
              <a:rPr lang="en-GB" sz="1467" spc="-113">
                <a:cs typeface="HelveticaNeueLTStd-Roman"/>
              </a:rPr>
              <a:t> </a:t>
            </a:r>
            <a:r>
              <a:rPr lang="en-GB" sz="1467" spc="-7">
                <a:cs typeface="HelveticaNeueLTStd-Roman"/>
              </a:rPr>
              <a:t>under  </a:t>
            </a:r>
            <a:r>
              <a:rPr lang="en-GB" sz="1467" spc="-13">
                <a:cs typeface="HelveticaNeueLTStd-Roman"/>
              </a:rPr>
              <a:t>pressure</a:t>
            </a:r>
            <a:endParaRPr lang="en-GB" sz="1467">
              <a:cs typeface="HelveticaNeueLTStd-Roman"/>
            </a:endParaRPr>
          </a:p>
          <a:p>
            <a:pPr marL="16086">
              <a:spcBef>
                <a:spcPts val="427"/>
              </a:spcBef>
              <a:tabLst>
                <a:tab pos="305639" algn="l"/>
              </a:tabLst>
            </a:pPr>
            <a:r>
              <a:rPr lang="en-GB" sz="1467" spc="-20">
                <a:cs typeface="HelveticaNeueLTStd-Roman"/>
              </a:rPr>
              <a:t>– </a:t>
            </a:r>
            <a:r>
              <a:rPr lang="en-GB" sz="1467" spc="-13">
                <a:cs typeface="HelveticaNeueLTStd-Roman"/>
              </a:rPr>
              <a:t>working</a:t>
            </a:r>
            <a:r>
              <a:rPr lang="en-GB" sz="1467" spc="-33">
                <a:cs typeface="HelveticaNeueLTStd-Roman"/>
              </a:rPr>
              <a:t> </a:t>
            </a:r>
            <a:r>
              <a:rPr lang="en-GB" sz="1467" spc="-13">
                <a:cs typeface="HelveticaNeueLTStd-Roman"/>
              </a:rPr>
              <a:t>peacefully</a:t>
            </a:r>
            <a:endParaRPr lang="en-GB" sz="1467">
              <a:cs typeface="HelveticaNeueLTStd-Roman"/>
            </a:endParaRPr>
          </a:p>
          <a:p>
            <a:pPr marL="16086">
              <a:spcBef>
                <a:spcPts val="427"/>
              </a:spcBef>
              <a:tabLst>
                <a:tab pos="305639" algn="l"/>
              </a:tabLst>
            </a:pPr>
            <a:r>
              <a:rPr lang="en-GB" sz="1467" spc="-20">
                <a:cs typeface="HelveticaNeueLTStd-Roman"/>
              </a:rPr>
              <a:t>– excitement</a:t>
            </a:r>
            <a:endParaRPr lang="en-GB" sz="1467">
              <a:cs typeface="HelveticaNeueLTStd-Roman"/>
            </a:endParaRPr>
          </a:p>
          <a:p>
            <a:pPr marL="304792" marR="701022" indent="-288706">
              <a:lnSpc>
                <a:spcPct val="119100"/>
              </a:lnSpc>
            </a:pPr>
            <a:r>
              <a:rPr lang="en-GB" sz="1467" spc="-20">
                <a:cs typeface="HelveticaNeueLTStd-Roman"/>
              </a:rPr>
              <a:t>– </a:t>
            </a:r>
            <a:r>
              <a:rPr lang="en-GB" sz="1467" spc="-13">
                <a:cs typeface="HelveticaNeueLTStd-Roman"/>
              </a:rPr>
              <a:t>professional d</a:t>
            </a:r>
            <a:r>
              <a:rPr lang="en-GB" sz="1467" spc="-33">
                <a:cs typeface="HelveticaNeueLTStd-Roman"/>
              </a:rPr>
              <a:t>e</a:t>
            </a:r>
            <a:r>
              <a:rPr lang="en-GB" sz="1467" spc="-47">
                <a:cs typeface="HelveticaNeueLTStd-Roman"/>
              </a:rPr>
              <a:t>v</a:t>
            </a:r>
            <a:r>
              <a:rPr lang="en-GB" sz="1467" spc="-7">
                <a:cs typeface="HelveticaNeueLTStd-Roman"/>
              </a:rPr>
              <a:t>e</a:t>
            </a:r>
            <a:r>
              <a:rPr lang="en-GB" sz="1467" spc="-13">
                <a:cs typeface="HelveticaNeueLTStd-Roman"/>
              </a:rPr>
              <a:t>lo</a:t>
            </a:r>
            <a:r>
              <a:rPr lang="en-GB" sz="1467" spc="-7">
                <a:cs typeface="HelveticaNeueLTStd-Roman"/>
              </a:rPr>
              <a:t>p</a:t>
            </a:r>
            <a:r>
              <a:rPr lang="en-GB" sz="1467" spc="-13">
                <a:cs typeface="HelveticaNeueLTStd-Roman"/>
              </a:rPr>
              <a:t>m</a:t>
            </a:r>
            <a:r>
              <a:rPr lang="en-GB" sz="1467">
                <a:cs typeface="HelveticaNeueLTStd-Roman"/>
              </a:rPr>
              <a:t>e</a:t>
            </a:r>
            <a:r>
              <a:rPr lang="en-GB" sz="1467" spc="-20">
                <a:cs typeface="HelveticaNeueLTStd-Roman"/>
              </a:rPr>
              <a:t>n</a:t>
            </a:r>
            <a:r>
              <a:rPr lang="en-GB" sz="1467">
                <a:cs typeface="HelveticaNeueLTStd-Roman"/>
              </a:rPr>
              <a:t>t</a:t>
            </a:r>
          </a:p>
          <a:p>
            <a:pPr marL="16933">
              <a:spcBef>
                <a:spcPts val="433"/>
              </a:spcBef>
            </a:pPr>
            <a:r>
              <a:rPr lang="en-GB" sz="1467">
                <a:cs typeface="HelveticaNeueLTStd-Lt"/>
              </a:rPr>
              <a:t>−</a:t>
            </a:r>
            <a:r>
              <a:rPr lang="en-GB" sz="1467" spc="93">
                <a:cs typeface="HelveticaNeueLTStd-Lt"/>
              </a:rPr>
              <a:t> </a:t>
            </a:r>
            <a:r>
              <a:rPr lang="en-GB" sz="1467" spc="-13">
                <a:cs typeface="HelveticaNeueLTStd-Roman"/>
              </a:rPr>
              <a:t>democracy</a:t>
            </a:r>
            <a:endParaRPr lang="en-GB" sz="1467">
              <a:cs typeface="HelveticaNeueLTStd-Roman"/>
            </a:endParaRPr>
          </a:p>
          <a:p>
            <a:pPr marL="16086" marR="564713">
              <a:lnSpc>
                <a:spcPct val="119100"/>
              </a:lnSpc>
              <a:tabLst>
                <a:tab pos="305639" algn="l"/>
              </a:tabLst>
            </a:pPr>
            <a:r>
              <a:rPr lang="en-GB" sz="1467" spc="-20">
                <a:cs typeface="HelveticaNeueLTStd-Roman"/>
              </a:rPr>
              <a:t>– </a:t>
            </a:r>
            <a:r>
              <a:rPr lang="en-GB" sz="1467">
                <a:cs typeface="HelveticaNeueLTStd-Roman"/>
              </a:rPr>
              <a:t>service </a:t>
            </a:r>
            <a:r>
              <a:rPr lang="en-GB" sz="1467" spc="-13">
                <a:cs typeface="HelveticaNeueLTStd-Roman"/>
              </a:rPr>
              <a:t>for</a:t>
            </a:r>
            <a:r>
              <a:rPr lang="en-GB" sz="1467" spc="-107">
                <a:cs typeface="HelveticaNeueLTStd-Roman"/>
              </a:rPr>
              <a:t> </a:t>
            </a:r>
            <a:r>
              <a:rPr lang="en-GB" sz="1467" spc="-13">
                <a:cs typeface="HelveticaNeueLTStd-Roman"/>
              </a:rPr>
              <a:t>the  public</a:t>
            </a:r>
            <a:endParaRPr lang="en-GB" sz="1467">
              <a:cs typeface="HelveticaNeueLTStd-Roman"/>
            </a:endParaRPr>
          </a:p>
          <a:p>
            <a:pPr marL="16933">
              <a:spcBef>
                <a:spcPts val="427"/>
              </a:spcBef>
            </a:pPr>
            <a:r>
              <a:rPr lang="en-GB" sz="1467" spc="-20">
                <a:cs typeface="HelveticaNeueLTStd-Roman"/>
              </a:rPr>
              <a:t>– </a:t>
            </a:r>
            <a:r>
              <a:rPr lang="en-GB" sz="1467" spc="-7">
                <a:cs typeface="HelveticaNeueLTStd-Roman"/>
              </a:rPr>
              <a:t>effectiveness</a:t>
            </a:r>
            <a:endParaRPr lang="en-GB" sz="1467">
              <a:cs typeface="HelveticaNeueLTStd-Roman"/>
            </a:endParaRPr>
          </a:p>
          <a:p>
            <a:pPr marL="16933">
              <a:spcBef>
                <a:spcPts val="427"/>
              </a:spcBef>
            </a:pPr>
            <a:r>
              <a:rPr lang="en-GB" sz="1467" spc="-20">
                <a:cs typeface="HelveticaNeueLTStd-Roman"/>
              </a:rPr>
              <a:t>– </a:t>
            </a:r>
            <a:r>
              <a:rPr lang="en-GB" sz="1467" spc="-7">
                <a:cs typeface="HelveticaNeueLTStd-Roman"/>
              </a:rPr>
              <a:t>honesty</a:t>
            </a:r>
            <a:endParaRPr lang="en-GB" sz="1467">
              <a:cs typeface="HelveticaNeueLTStd-Roman"/>
            </a:endParaRPr>
          </a:p>
          <a:p>
            <a:pPr marL="16086">
              <a:spcBef>
                <a:spcPts val="427"/>
              </a:spcBef>
              <a:tabLst>
                <a:tab pos="305639" algn="l"/>
              </a:tabLst>
            </a:pPr>
            <a:r>
              <a:rPr lang="en-GB" sz="1467" spc="-20">
                <a:cs typeface="HelveticaNeueLTStd-Roman"/>
              </a:rPr>
              <a:t>– </a:t>
            </a:r>
            <a:r>
              <a:rPr lang="en-GB" sz="1467" spc="-13">
                <a:cs typeface="HelveticaNeueLTStd-Roman"/>
              </a:rPr>
              <a:t>fast-paced </a:t>
            </a:r>
            <a:r>
              <a:rPr lang="en-GB" sz="1467" spc="-20">
                <a:cs typeface="HelveticaNeueLTStd-Roman"/>
              </a:rPr>
              <a:t>life</a:t>
            </a:r>
            <a:endParaRPr lang="en-GB" sz="1467">
              <a:cs typeface="HelveticaNeueLTStd-Roman"/>
            </a:endParaRPr>
          </a:p>
          <a:p>
            <a:pPr marL="16086">
              <a:spcBef>
                <a:spcPts val="427"/>
              </a:spcBef>
              <a:tabLst>
                <a:tab pos="305639" algn="l"/>
              </a:tabLst>
            </a:pPr>
            <a:r>
              <a:rPr lang="en-GB" sz="1467" spc="-20">
                <a:cs typeface="HelveticaNeueLTStd-Roman"/>
              </a:rPr>
              <a:t>– </a:t>
            </a:r>
            <a:r>
              <a:rPr lang="en-GB" sz="1467" spc="-13">
                <a:cs typeface="HelveticaNeueLTStd-Roman"/>
              </a:rPr>
              <a:t>influence </a:t>
            </a:r>
            <a:r>
              <a:rPr lang="en-GB" sz="1467" spc="-7">
                <a:cs typeface="HelveticaNeueLTStd-Roman"/>
              </a:rPr>
              <a:t>on</a:t>
            </a:r>
            <a:r>
              <a:rPr lang="en-GB" sz="1467" spc="-40">
                <a:cs typeface="HelveticaNeueLTStd-Roman"/>
              </a:rPr>
              <a:t> </a:t>
            </a:r>
            <a:r>
              <a:rPr lang="en-GB" sz="1467" spc="-7">
                <a:cs typeface="HelveticaNeueLTStd-Roman"/>
              </a:rPr>
              <a:t>others</a:t>
            </a:r>
            <a:endParaRPr lang="en-GB" sz="1467">
              <a:cs typeface="HelveticaNeueLTStd-Roman"/>
            </a:endParaRPr>
          </a:p>
          <a:p>
            <a:pPr marL="16086">
              <a:spcBef>
                <a:spcPts val="427"/>
              </a:spcBef>
              <a:tabLst>
                <a:tab pos="305639" algn="l"/>
              </a:tabLst>
            </a:pPr>
            <a:r>
              <a:rPr lang="en-GB" sz="1467" spc="-20">
                <a:cs typeface="HelveticaNeueLTStd-Roman"/>
              </a:rPr>
              <a:t>– </a:t>
            </a:r>
            <a:r>
              <a:rPr lang="en-GB" sz="1467" spc="-13">
                <a:cs typeface="HelveticaNeueLTStd-Roman"/>
              </a:rPr>
              <a:t>commitment</a:t>
            </a:r>
            <a:endParaRPr lang="en-GB" sz="1467">
              <a:cs typeface="HelveticaNeueLTStd-Roman"/>
            </a:endParaRPr>
          </a:p>
          <a:p>
            <a:pPr marL="16086">
              <a:spcBef>
                <a:spcPts val="427"/>
              </a:spcBef>
              <a:tabLst>
                <a:tab pos="305639" algn="l"/>
              </a:tabLst>
            </a:pPr>
            <a:r>
              <a:rPr lang="en-GB" sz="1467" spc="-20">
                <a:cs typeface="HelveticaNeueLTStd-Roman"/>
              </a:rPr>
              <a:t>– </a:t>
            </a:r>
            <a:r>
              <a:rPr lang="en-GB" sz="1467" spc="-13">
                <a:cs typeface="HelveticaNeueLTStd-Roman"/>
              </a:rPr>
              <a:t>close</a:t>
            </a:r>
            <a:r>
              <a:rPr lang="en-GB" sz="1467" spc="-40">
                <a:cs typeface="HelveticaNeueLTStd-Roman"/>
              </a:rPr>
              <a:t> </a:t>
            </a:r>
            <a:r>
              <a:rPr lang="en-GB" sz="1467" spc="-13">
                <a:cs typeface="HelveticaNeueLTStd-Roman"/>
              </a:rPr>
              <a:t>relationships</a:t>
            </a:r>
            <a:endParaRPr lang="en-GB" sz="1467">
              <a:cs typeface="HelveticaNeueLTStd-Roman"/>
            </a:endParaRPr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91B91DB5-3315-D149-344A-A2C37B596468}"/>
              </a:ext>
            </a:extLst>
          </p:cNvPr>
          <p:cNvSpPr txBox="1"/>
          <p:nvPr/>
        </p:nvSpPr>
        <p:spPr>
          <a:xfrm>
            <a:off x="3620007" y="1310074"/>
            <a:ext cx="2227839" cy="5007653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6933">
              <a:spcBef>
                <a:spcPts val="560"/>
              </a:spcBef>
            </a:pPr>
            <a:r>
              <a:rPr lang="en-GB" sz="1467">
                <a:cs typeface="HelveticaNeueLTStd-Lt"/>
              </a:rPr>
              <a:t>−</a:t>
            </a:r>
            <a:r>
              <a:rPr lang="en-GB" sz="1467" spc="80">
                <a:cs typeface="HelveticaNeueLTStd-Lt"/>
              </a:rPr>
              <a:t> </a:t>
            </a:r>
            <a:r>
              <a:rPr lang="en-GB" sz="1467" spc="-13">
                <a:cs typeface="HelveticaNeueLTStd-Roman"/>
              </a:rPr>
              <a:t>determination</a:t>
            </a:r>
            <a:endParaRPr lang="en-GB" sz="1467">
              <a:cs typeface="HelveticaNeueLTStd-Roman"/>
            </a:endParaRPr>
          </a:p>
          <a:p>
            <a:pPr marL="16933">
              <a:spcBef>
                <a:spcPts val="427"/>
              </a:spcBef>
            </a:pPr>
            <a:r>
              <a:rPr lang="en-GB" sz="1467">
                <a:cs typeface="HelveticaNeueLTStd-Lt"/>
              </a:rPr>
              <a:t>− </a:t>
            </a:r>
            <a:r>
              <a:rPr lang="en-GB" sz="1467" spc="-13">
                <a:cs typeface="HelveticaNeueLTStd-Roman"/>
              </a:rPr>
              <a:t>ethical</a:t>
            </a:r>
            <a:r>
              <a:rPr lang="en-GB" sz="1467" spc="60">
                <a:cs typeface="HelveticaNeueLTStd-Roman"/>
              </a:rPr>
              <a:t> </a:t>
            </a:r>
            <a:r>
              <a:rPr lang="en-GB" sz="1467" spc="-13">
                <a:cs typeface="HelveticaNeueLTStd-Roman"/>
              </a:rPr>
              <a:t>behaviour</a:t>
            </a:r>
            <a:endParaRPr lang="en-GB" sz="1467">
              <a:cs typeface="HelveticaNeueLTStd-Roman"/>
            </a:endParaRPr>
          </a:p>
          <a:p>
            <a:pPr marL="16933">
              <a:spcBef>
                <a:spcPts val="427"/>
              </a:spcBef>
            </a:pPr>
            <a:r>
              <a:rPr lang="en-GB" sz="1467">
                <a:cs typeface="HelveticaNeueLTStd-Lt"/>
              </a:rPr>
              <a:t>− </a:t>
            </a:r>
            <a:r>
              <a:rPr lang="en-GB" sz="1467">
                <a:cs typeface="HelveticaNeueLTStd-Roman"/>
              </a:rPr>
              <a:t>expert</a:t>
            </a:r>
            <a:r>
              <a:rPr lang="en-GB" sz="1467" spc="53">
                <a:cs typeface="HelveticaNeueLTStd-Roman"/>
              </a:rPr>
              <a:t> </a:t>
            </a:r>
            <a:r>
              <a:rPr lang="en-GB" sz="1467" spc="-13">
                <a:cs typeface="HelveticaNeueLTStd-Roman"/>
              </a:rPr>
              <a:t>knowledge</a:t>
            </a:r>
            <a:endParaRPr lang="en-GB" sz="1467">
              <a:cs typeface="HelveticaNeueLTStd-Roman"/>
            </a:endParaRPr>
          </a:p>
          <a:p>
            <a:pPr marL="16086">
              <a:spcBef>
                <a:spcPts val="427"/>
              </a:spcBef>
              <a:tabLst>
                <a:tab pos="305639" algn="l"/>
              </a:tabLst>
            </a:pPr>
            <a:r>
              <a:rPr lang="en-GB" sz="1467" spc="-20">
                <a:cs typeface="HelveticaNeueLTStd-Roman"/>
              </a:rPr>
              <a:t>– </a:t>
            </a:r>
            <a:r>
              <a:rPr lang="en-GB" sz="1467" spc="-13">
                <a:cs typeface="HelveticaNeueLTStd-Roman"/>
              </a:rPr>
              <a:t>family</a:t>
            </a:r>
            <a:endParaRPr lang="en-GB" sz="1467">
              <a:cs typeface="HelveticaNeueLTStd-Roman"/>
            </a:endParaRPr>
          </a:p>
          <a:p>
            <a:pPr marL="16933">
              <a:spcBef>
                <a:spcPts val="427"/>
              </a:spcBef>
            </a:pPr>
            <a:r>
              <a:rPr lang="en-GB" sz="1467">
                <a:cs typeface="HelveticaNeueLTStd-Lt"/>
              </a:rPr>
              <a:t>− </a:t>
            </a:r>
            <a:r>
              <a:rPr lang="en-GB" sz="1467" spc="-13">
                <a:cs typeface="HelveticaNeueLTStd-Roman"/>
              </a:rPr>
              <a:t>helping</a:t>
            </a:r>
            <a:r>
              <a:rPr lang="en-GB" sz="1467" spc="73">
                <a:cs typeface="HelveticaNeueLTStd-Roman"/>
              </a:rPr>
              <a:t> </a:t>
            </a:r>
            <a:r>
              <a:rPr lang="en-GB" sz="1467" spc="-7">
                <a:cs typeface="HelveticaNeueLTStd-Roman"/>
              </a:rPr>
              <a:t>others</a:t>
            </a:r>
            <a:endParaRPr lang="en-GB" sz="1467">
              <a:cs typeface="HelveticaNeueLTStd-Roman"/>
            </a:endParaRPr>
          </a:p>
          <a:p>
            <a:pPr marL="16086">
              <a:spcBef>
                <a:spcPts val="427"/>
              </a:spcBef>
              <a:tabLst>
                <a:tab pos="305639" algn="l"/>
              </a:tabLst>
            </a:pPr>
            <a:r>
              <a:rPr lang="en-GB" sz="1467" spc="-20">
                <a:cs typeface="HelveticaNeueLTStd-Roman"/>
              </a:rPr>
              <a:t>– </a:t>
            </a:r>
            <a:r>
              <a:rPr lang="en-GB" sz="1467" spc="-13">
                <a:cs typeface="HelveticaNeueLTStd-Roman"/>
              </a:rPr>
              <a:t>friendship</a:t>
            </a:r>
            <a:endParaRPr lang="en-GB" sz="1467">
              <a:cs typeface="HelveticaNeueLTStd-Roman"/>
            </a:endParaRPr>
          </a:p>
          <a:p>
            <a:pPr marL="16086">
              <a:spcBef>
                <a:spcPts val="433"/>
              </a:spcBef>
              <a:tabLst>
                <a:tab pos="305639" algn="l"/>
              </a:tabLst>
            </a:pPr>
            <a:r>
              <a:rPr lang="en-GB" sz="1467" spc="-20">
                <a:cs typeface="HelveticaNeueLTStd-Roman"/>
              </a:rPr>
              <a:t>– </a:t>
            </a:r>
            <a:r>
              <a:rPr lang="en-GB" sz="1467" spc="-7">
                <a:cs typeface="HelveticaNeueLTStd-Roman"/>
              </a:rPr>
              <a:t>cheerfulness</a:t>
            </a:r>
            <a:endParaRPr lang="en-GB" sz="1467">
              <a:cs typeface="HelveticaNeueLTStd-Roman"/>
            </a:endParaRPr>
          </a:p>
          <a:p>
            <a:pPr marL="16086">
              <a:spcBef>
                <a:spcPts val="427"/>
              </a:spcBef>
              <a:tabLst>
                <a:tab pos="305639" algn="l"/>
              </a:tabLst>
            </a:pPr>
            <a:r>
              <a:rPr lang="en-GB" sz="1467" spc="-20">
                <a:cs typeface="HelveticaNeueLTStd-Roman"/>
              </a:rPr>
              <a:t>– </a:t>
            </a:r>
            <a:r>
              <a:rPr lang="en-GB" sz="1467" spc="-13">
                <a:cs typeface="HelveticaNeueLTStd-Roman"/>
              </a:rPr>
              <a:t>challenges</a:t>
            </a:r>
            <a:endParaRPr lang="en-GB" sz="1467">
              <a:cs typeface="HelveticaNeueLTStd-Roman"/>
            </a:endParaRPr>
          </a:p>
          <a:p>
            <a:pPr marL="16086">
              <a:spcBef>
                <a:spcPts val="427"/>
              </a:spcBef>
              <a:tabLst>
                <a:tab pos="305639" algn="l"/>
              </a:tabLst>
            </a:pPr>
            <a:r>
              <a:rPr lang="en-GB" sz="1467" spc="-20">
                <a:cs typeface="HelveticaNeueLTStd-Roman"/>
              </a:rPr>
              <a:t>– </a:t>
            </a:r>
            <a:r>
              <a:rPr lang="en-GB" sz="1467" spc="-13">
                <a:cs typeface="HelveticaNeueLTStd-Roman"/>
              </a:rPr>
              <a:t>inner harmony</a:t>
            </a:r>
            <a:endParaRPr lang="en-GB" sz="1467">
              <a:cs typeface="HelveticaNeueLTStd-Roman"/>
            </a:endParaRPr>
          </a:p>
          <a:p>
            <a:pPr marL="16933">
              <a:spcBef>
                <a:spcPts val="427"/>
              </a:spcBef>
            </a:pPr>
            <a:r>
              <a:rPr lang="en-GB" sz="1467" spc="-20">
                <a:cs typeface="HelveticaNeueLTStd-Roman"/>
              </a:rPr>
              <a:t>– </a:t>
            </a:r>
            <a:r>
              <a:rPr lang="en-GB" sz="1467" spc="-13">
                <a:cs typeface="HelveticaNeueLTStd-Roman"/>
              </a:rPr>
              <a:t>integrity</a:t>
            </a:r>
            <a:endParaRPr lang="en-GB" sz="1467">
              <a:cs typeface="HelveticaNeueLTStd-Roman"/>
            </a:endParaRPr>
          </a:p>
          <a:p>
            <a:pPr marL="16086">
              <a:spcBef>
                <a:spcPts val="427"/>
              </a:spcBef>
              <a:tabLst>
                <a:tab pos="305639" algn="l"/>
              </a:tabLst>
            </a:pPr>
            <a:r>
              <a:rPr lang="en-GB" sz="1467" spc="-20">
                <a:cs typeface="HelveticaNeueLTStd-Roman"/>
              </a:rPr>
              <a:t>– </a:t>
            </a:r>
            <a:r>
              <a:rPr lang="en-GB" sz="1467" spc="-13">
                <a:cs typeface="HelveticaNeueLTStd-Roman"/>
              </a:rPr>
              <a:t>intellectual</a:t>
            </a:r>
            <a:r>
              <a:rPr lang="en-GB" sz="1467" spc="-33">
                <a:cs typeface="HelveticaNeueLTStd-Roman"/>
              </a:rPr>
              <a:t> </a:t>
            </a:r>
            <a:r>
              <a:rPr lang="en-GB" sz="1467" spc="-13">
                <a:cs typeface="HelveticaNeueLTStd-Roman"/>
              </a:rPr>
              <a:t>status</a:t>
            </a:r>
            <a:endParaRPr lang="en-GB" sz="1467">
              <a:cs typeface="HelveticaNeueLTStd-Roman"/>
            </a:endParaRPr>
          </a:p>
          <a:p>
            <a:pPr marL="16933">
              <a:spcBef>
                <a:spcPts val="427"/>
              </a:spcBef>
            </a:pPr>
            <a:r>
              <a:rPr lang="en-GB" sz="1467">
                <a:cs typeface="HelveticaNeueLTStd-Lt"/>
              </a:rPr>
              <a:t>−</a:t>
            </a:r>
            <a:r>
              <a:rPr lang="en-GB" sz="1467" spc="87">
                <a:cs typeface="HelveticaNeueLTStd-Lt"/>
              </a:rPr>
              <a:t> </a:t>
            </a:r>
            <a:r>
              <a:rPr lang="en-GB" sz="1467" spc="-13">
                <a:cs typeface="HelveticaNeueLTStd-Roman"/>
              </a:rPr>
              <a:t>competence</a:t>
            </a:r>
            <a:endParaRPr lang="en-GB" sz="1467">
              <a:cs typeface="HelveticaNeueLTStd-Roman"/>
            </a:endParaRPr>
          </a:p>
          <a:p>
            <a:pPr marL="16933">
              <a:spcBef>
                <a:spcPts val="427"/>
              </a:spcBef>
            </a:pPr>
            <a:r>
              <a:rPr lang="en-GB" sz="1467" spc="-13">
                <a:cs typeface="HelveticaNeueLTStd-Roman"/>
              </a:rPr>
              <a:t>– controlling</a:t>
            </a:r>
            <a:r>
              <a:rPr lang="en-GB" sz="1467" spc="-40">
                <a:cs typeface="HelveticaNeueLTStd-Roman"/>
              </a:rPr>
              <a:t> </a:t>
            </a:r>
            <a:r>
              <a:rPr lang="en-GB" sz="1467" spc="-7">
                <a:cs typeface="HelveticaNeueLTStd-Roman"/>
              </a:rPr>
              <a:t>others</a:t>
            </a:r>
            <a:endParaRPr lang="en-GB" sz="1467">
              <a:cs typeface="HelveticaNeueLTStd-Roman"/>
            </a:endParaRPr>
          </a:p>
          <a:p>
            <a:pPr marL="16086">
              <a:spcBef>
                <a:spcPts val="427"/>
              </a:spcBef>
              <a:tabLst>
                <a:tab pos="305639" algn="l"/>
              </a:tabLst>
            </a:pPr>
            <a:r>
              <a:rPr lang="en-GB" sz="1467" spc="-13">
                <a:cs typeface="HelveticaNeueLTStd-Roman"/>
              </a:rPr>
              <a:t>– cooperation</a:t>
            </a:r>
            <a:endParaRPr lang="en-GB" sz="1467">
              <a:cs typeface="HelveticaNeueLTStd-Roman"/>
            </a:endParaRPr>
          </a:p>
          <a:p>
            <a:pPr marL="16933">
              <a:spcBef>
                <a:spcPts val="433"/>
              </a:spcBef>
            </a:pPr>
            <a:r>
              <a:rPr lang="en-GB" sz="1467">
                <a:cs typeface="HelveticaNeueLTStd-Lt"/>
              </a:rPr>
              <a:t>− </a:t>
            </a:r>
            <a:r>
              <a:rPr lang="en-GB" sz="1467" spc="-13">
                <a:cs typeface="HelveticaNeueLTStd-Roman"/>
              </a:rPr>
              <a:t>physical</a:t>
            </a:r>
            <a:r>
              <a:rPr lang="en-GB" sz="1467" spc="53">
                <a:cs typeface="HelveticaNeueLTStd-Roman"/>
              </a:rPr>
              <a:t> </a:t>
            </a:r>
            <a:r>
              <a:rPr lang="en-GB" sz="1467" spc="-13">
                <a:cs typeface="HelveticaNeueLTStd-Roman"/>
              </a:rPr>
              <a:t>challenges</a:t>
            </a:r>
            <a:endParaRPr lang="en-GB" sz="1467">
              <a:cs typeface="HelveticaNeueLTStd-Roman"/>
            </a:endParaRPr>
          </a:p>
          <a:p>
            <a:pPr marL="16933">
              <a:spcBef>
                <a:spcPts val="427"/>
              </a:spcBef>
            </a:pPr>
            <a:r>
              <a:rPr lang="en-GB" sz="1467">
                <a:cs typeface="HelveticaNeueLTStd-Lt"/>
              </a:rPr>
              <a:t>−</a:t>
            </a:r>
            <a:r>
              <a:rPr lang="en-GB" sz="1467" spc="93">
                <a:cs typeface="HelveticaNeueLTStd-Lt"/>
              </a:rPr>
              <a:t> </a:t>
            </a:r>
            <a:r>
              <a:rPr lang="en-GB" sz="1467" spc="-13">
                <a:cs typeface="HelveticaNeueLTStd-Roman"/>
              </a:rPr>
              <a:t>creativity</a:t>
            </a:r>
            <a:endParaRPr lang="en-GB" sz="1467">
              <a:cs typeface="HelveticaNeueLTStd-Roman"/>
            </a:endParaRPr>
          </a:p>
          <a:p>
            <a:pPr marL="16086">
              <a:spcBef>
                <a:spcPts val="427"/>
              </a:spcBef>
              <a:tabLst>
                <a:tab pos="305639" algn="l"/>
              </a:tabLst>
            </a:pPr>
            <a:r>
              <a:rPr lang="en-GB" sz="1467" spc="13">
                <a:cs typeface="HelveticaNeueLTStd-Roman"/>
              </a:rPr>
              <a:t>– art</a:t>
            </a:r>
            <a:endParaRPr lang="en-GB" sz="1467">
              <a:cs typeface="HelveticaNeueLTStd-Roman"/>
            </a:endParaRPr>
          </a:p>
          <a:p>
            <a:pPr marL="16086">
              <a:spcBef>
                <a:spcPts val="427"/>
              </a:spcBef>
              <a:tabLst>
                <a:tab pos="305639" algn="l"/>
              </a:tabLst>
            </a:pPr>
            <a:r>
              <a:rPr lang="en-GB" sz="1467" spc="13">
                <a:cs typeface="HelveticaNeueLTStd-Roman"/>
              </a:rPr>
              <a:t>– </a:t>
            </a:r>
            <a:r>
              <a:rPr lang="en-GB" sz="1467" spc="-7">
                <a:cs typeface="HelveticaNeueLTStd-Roman"/>
              </a:rPr>
              <a:t>performance</a:t>
            </a:r>
            <a:endParaRPr lang="en-GB" sz="1467">
              <a:cs typeface="HelveticaNeueLTStd-Roman"/>
            </a:endParaRPr>
          </a:p>
        </p:txBody>
      </p:sp>
      <p:sp>
        <p:nvSpPr>
          <p:cNvPr id="10" name="object 7">
            <a:extLst>
              <a:ext uri="{FF2B5EF4-FFF2-40B4-BE49-F238E27FC236}">
                <a16:creationId xmlns:a16="http://schemas.microsoft.com/office/drawing/2014/main" id="{CB86E633-F152-EC2A-8811-99EDE423E977}"/>
              </a:ext>
            </a:extLst>
          </p:cNvPr>
          <p:cNvSpPr txBox="1"/>
          <p:nvPr/>
        </p:nvSpPr>
        <p:spPr>
          <a:xfrm>
            <a:off x="6434464" y="1295607"/>
            <a:ext cx="2553091" cy="5251118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6933">
              <a:spcBef>
                <a:spcPts val="560"/>
              </a:spcBef>
            </a:pPr>
            <a:r>
              <a:rPr lang="en-GB" sz="1467">
                <a:cs typeface="HelveticaNeueLTStd-Lt"/>
              </a:rPr>
              <a:t>−</a:t>
            </a:r>
            <a:r>
              <a:rPr lang="en-GB" sz="1467" spc="87">
                <a:cs typeface="HelveticaNeueLTStd-Lt"/>
              </a:rPr>
              <a:t> </a:t>
            </a:r>
            <a:r>
              <a:rPr lang="en-GB" sz="1467" spc="-13">
                <a:cs typeface="HelveticaNeueLTStd-Roman"/>
              </a:rPr>
              <a:t>nature</a:t>
            </a:r>
            <a:endParaRPr lang="en-GB" sz="1467">
              <a:cs typeface="HelveticaNeueLTStd-Roman"/>
            </a:endParaRPr>
          </a:p>
          <a:p>
            <a:pPr marL="16933">
              <a:spcBef>
                <a:spcPts val="427"/>
              </a:spcBef>
            </a:pPr>
            <a:r>
              <a:rPr lang="en-GB" sz="1467">
                <a:cs typeface="HelveticaNeueLTStd-Lt"/>
              </a:rPr>
              <a:t>−</a:t>
            </a:r>
            <a:r>
              <a:rPr lang="en-GB" sz="1467" spc="87">
                <a:cs typeface="HelveticaNeueLTStd-Lt"/>
              </a:rPr>
              <a:t> </a:t>
            </a:r>
            <a:r>
              <a:rPr lang="en-GB" sz="1467" spc="-20">
                <a:cs typeface="HelveticaNeueLTStd-Roman"/>
              </a:rPr>
              <a:t>rules/order</a:t>
            </a:r>
            <a:endParaRPr lang="en-GB" sz="1467">
              <a:cs typeface="HelveticaNeueLTStd-Roman"/>
            </a:endParaRPr>
          </a:p>
          <a:p>
            <a:pPr marL="304792" marR="312412" indent="-288706">
              <a:lnSpc>
                <a:spcPct val="119100"/>
              </a:lnSpc>
            </a:pPr>
            <a:r>
              <a:rPr lang="en-GB" sz="1467">
                <a:cs typeface="HelveticaNeueLTStd-Lt"/>
              </a:rPr>
              <a:t>− </a:t>
            </a:r>
            <a:r>
              <a:rPr lang="en-GB" sz="1467" spc="-7">
                <a:cs typeface="HelveticaNeueLTStd-Roman"/>
              </a:rPr>
              <a:t>personal  </a:t>
            </a:r>
            <a:r>
              <a:rPr lang="en-GB" sz="1467" spc="-13">
                <a:cs typeface="HelveticaNeueLTStd-Roman"/>
              </a:rPr>
              <a:t>d</a:t>
            </a:r>
            <a:r>
              <a:rPr lang="en-GB" sz="1467" spc="-33">
                <a:cs typeface="HelveticaNeueLTStd-Roman"/>
              </a:rPr>
              <a:t>e</a:t>
            </a:r>
            <a:r>
              <a:rPr lang="en-GB" sz="1467" spc="-47">
                <a:cs typeface="HelveticaNeueLTStd-Roman"/>
              </a:rPr>
              <a:t>v</a:t>
            </a:r>
            <a:r>
              <a:rPr lang="en-GB" sz="1467" spc="-7">
                <a:cs typeface="HelveticaNeueLTStd-Roman"/>
              </a:rPr>
              <a:t>e</a:t>
            </a:r>
            <a:r>
              <a:rPr lang="en-GB" sz="1467" spc="-13">
                <a:cs typeface="HelveticaNeueLTStd-Roman"/>
              </a:rPr>
              <a:t>lo</a:t>
            </a:r>
            <a:r>
              <a:rPr lang="en-GB" sz="1467" spc="-7">
                <a:cs typeface="HelveticaNeueLTStd-Roman"/>
              </a:rPr>
              <a:t>p</a:t>
            </a:r>
            <a:r>
              <a:rPr lang="en-GB" sz="1467" spc="-13">
                <a:cs typeface="HelveticaNeueLTStd-Roman"/>
              </a:rPr>
              <a:t>m</a:t>
            </a:r>
            <a:r>
              <a:rPr lang="en-GB" sz="1467">
                <a:cs typeface="HelveticaNeueLTStd-Roman"/>
              </a:rPr>
              <a:t>e</a:t>
            </a:r>
            <a:r>
              <a:rPr lang="en-GB" sz="1467" spc="-20">
                <a:cs typeface="HelveticaNeueLTStd-Roman"/>
              </a:rPr>
              <a:t>n</a:t>
            </a:r>
            <a:r>
              <a:rPr lang="en-GB" sz="1467">
                <a:cs typeface="HelveticaNeueLTStd-Roman"/>
              </a:rPr>
              <a:t>t</a:t>
            </a:r>
          </a:p>
          <a:p>
            <a:pPr marL="304792" marR="155781" indent="-288706">
              <a:lnSpc>
                <a:spcPct val="119100"/>
              </a:lnSpc>
            </a:pPr>
            <a:r>
              <a:rPr lang="en-GB" sz="1467">
                <a:cs typeface="HelveticaNeueLTStd-Lt"/>
              </a:rPr>
              <a:t>− </a:t>
            </a:r>
            <a:r>
              <a:rPr lang="en-GB" sz="1467" spc="-20">
                <a:cs typeface="HelveticaNeueLTStd-Roman"/>
              </a:rPr>
              <a:t>exploiting own  potential</a:t>
            </a:r>
            <a:endParaRPr lang="en-GB" sz="1467">
              <a:cs typeface="HelveticaNeueLTStd-Roman"/>
            </a:endParaRPr>
          </a:p>
          <a:p>
            <a:pPr marL="16086">
              <a:spcBef>
                <a:spcPts val="427"/>
              </a:spcBef>
              <a:tabLst>
                <a:tab pos="305639" algn="l"/>
              </a:tabLst>
            </a:pPr>
            <a:r>
              <a:rPr lang="en-GB" sz="1467" spc="-20">
                <a:cs typeface="HelveticaNeueLTStd-Roman"/>
              </a:rPr>
              <a:t>– </a:t>
            </a:r>
            <a:r>
              <a:rPr lang="en-GB" sz="1467" spc="-7">
                <a:cs typeface="HelveticaNeueLTStd-Roman"/>
              </a:rPr>
              <a:t>quality </a:t>
            </a:r>
            <a:r>
              <a:rPr lang="en-GB" sz="1467" spc="-13">
                <a:cs typeface="HelveticaNeueLTStd-Roman"/>
              </a:rPr>
              <a:t>of</a:t>
            </a:r>
            <a:r>
              <a:rPr lang="en-GB" sz="1467" spc="-100">
                <a:cs typeface="HelveticaNeueLTStd-Roman"/>
              </a:rPr>
              <a:t> </a:t>
            </a:r>
            <a:r>
              <a:rPr lang="en-GB" sz="1467" spc="-13">
                <a:cs typeface="HelveticaNeueLTStd-Roman"/>
              </a:rPr>
              <a:t>things</a:t>
            </a:r>
            <a:endParaRPr lang="en-GB" sz="1467">
              <a:cs typeface="HelveticaNeueLTStd-Roman"/>
            </a:endParaRPr>
          </a:p>
          <a:p>
            <a:pPr marL="16086" marR="310719">
              <a:lnSpc>
                <a:spcPct val="119100"/>
              </a:lnSpc>
              <a:tabLst>
                <a:tab pos="305639" algn="l"/>
              </a:tabLst>
            </a:pPr>
            <a:r>
              <a:rPr lang="en-GB" sz="1467" spc="-20">
                <a:cs typeface="HelveticaNeueLTStd-Roman"/>
              </a:rPr>
              <a:t>– </a:t>
            </a:r>
            <a:r>
              <a:rPr lang="en-GB" sz="1467" spc="-13">
                <a:cs typeface="HelveticaNeueLTStd-Roman"/>
              </a:rPr>
              <a:t>participate</a:t>
            </a:r>
            <a:r>
              <a:rPr lang="en-GB" sz="1467" spc="-73">
                <a:cs typeface="HelveticaNeueLTStd-Roman"/>
              </a:rPr>
              <a:t> </a:t>
            </a:r>
            <a:r>
              <a:rPr lang="en-GB" sz="1467" spc="-13">
                <a:cs typeface="HelveticaNeueLTStd-Roman"/>
              </a:rPr>
              <a:t>in leadership</a:t>
            </a:r>
            <a:endParaRPr lang="en-GB" sz="1467">
              <a:cs typeface="HelveticaNeueLTStd-Roman"/>
            </a:endParaRPr>
          </a:p>
          <a:p>
            <a:pPr marL="16933">
              <a:spcBef>
                <a:spcPts val="427"/>
              </a:spcBef>
            </a:pPr>
            <a:r>
              <a:rPr lang="en-GB" sz="1467">
                <a:cs typeface="HelveticaNeueLTStd-Lt"/>
              </a:rPr>
              <a:t>−</a:t>
            </a:r>
            <a:r>
              <a:rPr lang="en-GB" sz="1467" spc="87">
                <a:cs typeface="HelveticaNeueLTStd-Lt"/>
              </a:rPr>
              <a:t> </a:t>
            </a:r>
            <a:r>
              <a:rPr lang="en-GB" sz="1467" spc="-20">
                <a:cs typeface="HelveticaNeueLTStd-Roman"/>
              </a:rPr>
              <a:t>money</a:t>
            </a:r>
            <a:endParaRPr lang="en-GB" sz="1467">
              <a:cs typeface="HelveticaNeueLTStd-Roman"/>
            </a:endParaRPr>
          </a:p>
          <a:p>
            <a:pPr marL="16086">
              <a:spcBef>
                <a:spcPts val="427"/>
              </a:spcBef>
              <a:tabLst>
                <a:tab pos="305639" algn="l"/>
              </a:tabLst>
            </a:pPr>
            <a:r>
              <a:rPr lang="en-GB" sz="1467" spc="-20">
                <a:cs typeface="HelveticaNeueLTStd-Roman"/>
              </a:rPr>
              <a:t>– </a:t>
            </a:r>
            <a:r>
              <a:rPr lang="en-GB" sz="1467" spc="-7">
                <a:cs typeface="HelveticaNeueLTStd-Roman"/>
              </a:rPr>
              <a:t>community</a:t>
            </a:r>
            <a:endParaRPr lang="en-GB" sz="1467">
              <a:cs typeface="HelveticaNeueLTStd-Roman"/>
            </a:endParaRPr>
          </a:p>
          <a:p>
            <a:pPr marL="304792" marR="347125" indent="-288706">
              <a:lnSpc>
                <a:spcPct val="119100"/>
              </a:lnSpc>
            </a:pPr>
            <a:r>
              <a:rPr lang="en-GB" sz="1467">
                <a:cs typeface="HelveticaNeueLTStd-Lt"/>
              </a:rPr>
              <a:t>− </a:t>
            </a:r>
            <a:r>
              <a:rPr lang="en-GB" sz="1467" spc="-7">
                <a:cs typeface="HelveticaNeueLTStd-Roman"/>
              </a:rPr>
              <a:t>quality  </a:t>
            </a:r>
            <a:r>
              <a:rPr lang="en-GB" sz="1467" spc="-20">
                <a:cs typeface="HelveticaNeueLTStd-Roman"/>
              </a:rPr>
              <a:t>r</a:t>
            </a:r>
            <a:r>
              <a:rPr lang="en-GB" sz="1467" spc="-7">
                <a:cs typeface="HelveticaNeueLTStd-Roman"/>
              </a:rPr>
              <a:t>e</a:t>
            </a:r>
            <a:r>
              <a:rPr lang="en-GB" sz="1467" spc="-13">
                <a:cs typeface="HelveticaNeueLTStd-Roman"/>
              </a:rPr>
              <a:t>la</a:t>
            </a:r>
            <a:r>
              <a:rPr lang="en-GB" sz="1467" spc="-27">
                <a:cs typeface="HelveticaNeueLTStd-Roman"/>
              </a:rPr>
              <a:t>t</a:t>
            </a:r>
            <a:r>
              <a:rPr lang="en-GB" sz="1467" spc="-13">
                <a:cs typeface="HelveticaNeueLTStd-Roman"/>
              </a:rPr>
              <a:t>i</a:t>
            </a:r>
            <a:r>
              <a:rPr lang="en-GB" sz="1467" spc="-7">
                <a:cs typeface="HelveticaNeueLTStd-Roman"/>
              </a:rPr>
              <a:t>ons</a:t>
            </a:r>
            <a:r>
              <a:rPr lang="en-GB" sz="1467" spc="-20">
                <a:cs typeface="HelveticaNeueLTStd-Roman"/>
              </a:rPr>
              <a:t>hi</a:t>
            </a:r>
            <a:r>
              <a:rPr lang="en-GB" sz="1467" spc="-7">
                <a:cs typeface="HelveticaNeueLTStd-Roman"/>
              </a:rPr>
              <a:t>ps</a:t>
            </a:r>
            <a:endParaRPr lang="en-GB" sz="1467">
              <a:cs typeface="HelveticaNeueLTStd-Roman"/>
            </a:endParaRPr>
          </a:p>
          <a:p>
            <a:pPr marL="16086">
              <a:spcBef>
                <a:spcPts val="427"/>
              </a:spcBef>
              <a:tabLst>
                <a:tab pos="305639" algn="l"/>
              </a:tabLst>
            </a:pPr>
            <a:r>
              <a:rPr lang="en-GB" sz="1467" spc="-20">
                <a:cs typeface="HelveticaNeueLTStd-Roman"/>
              </a:rPr>
              <a:t>– </a:t>
            </a:r>
            <a:r>
              <a:rPr lang="en-GB" sz="1467" spc="-13">
                <a:cs typeface="HelveticaNeueLTStd-Roman"/>
              </a:rPr>
              <a:t>wealth</a:t>
            </a:r>
            <a:endParaRPr lang="en-GB" sz="1467">
              <a:cs typeface="HelveticaNeueLTStd-Roman"/>
            </a:endParaRPr>
          </a:p>
          <a:p>
            <a:pPr marL="16933">
              <a:spcBef>
                <a:spcPts val="427"/>
              </a:spcBef>
            </a:pPr>
            <a:r>
              <a:rPr lang="en-GB" sz="1467">
                <a:cs typeface="HelveticaNeueLTStd-Lt"/>
              </a:rPr>
              <a:t>−</a:t>
            </a:r>
            <a:r>
              <a:rPr lang="en-GB" sz="1467" spc="87">
                <a:cs typeface="HelveticaNeueLTStd-Lt"/>
              </a:rPr>
              <a:t> </a:t>
            </a:r>
            <a:r>
              <a:rPr lang="en-GB" sz="1467">
                <a:cs typeface="HelveticaNeueLTStd-Roman"/>
              </a:rPr>
              <a:t>purity</a:t>
            </a:r>
          </a:p>
          <a:p>
            <a:pPr marL="16933">
              <a:spcBef>
                <a:spcPts val="427"/>
              </a:spcBef>
            </a:pPr>
            <a:r>
              <a:rPr lang="en-GB" sz="1467">
                <a:cs typeface="HelveticaNeueLTStd-Lt"/>
              </a:rPr>
              <a:t>−</a:t>
            </a:r>
            <a:r>
              <a:rPr lang="en-GB" sz="1467" spc="87">
                <a:cs typeface="HelveticaNeueLTStd-Lt"/>
              </a:rPr>
              <a:t> </a:t>
            </a:r>
            <a:r>
              <a:rPr lang="en-GB" sz="1467" spc="-13">
                <a:cs typeface="HelveticaNeueLTStd-Roman"/>
              </a:rPr>
              <a:t>religion</a:t>
            </a:r>
            <a:endParaRPr lang="en-GB" sz="1467">
              <a:cs typeface="HelveticaNeueLTStd-Roman"/>
            </a:endParaRPr>
          </a:p>
          <a:p>
            <a:pPr marL="16086">
              <a:spcBef>
                <a:spcPts val="433"/>
              </a:spcBef>
              <a:tabLst>
                <a:tab pos="305639" algn="l"/>
              </a:tabLst>
            </a:pPr>
            <a:r>
              <a:rPr lang="en-GB" sz="1467" spc="-20">
                <a:cs typeface="HelveticaNeueLTStd-Roman"/>
              </a:rPr>
              <a:t>– </a:t>
            </a:r>
            <a:r>
              <a:rPr lang="en-GB" sz="1467" spc="-13">
                <a:cs typeface="HelveticaNeueLTStd-Roman"/>
              </a:rPr>
              <a:t>fame</a:t>
            </a:r>
            <a:endParaRPr lang="en-GB" sz="1467">
              <a:cs typeface="HelveticaNeueLTStd-Roman"/>
            </a:endParaRPr>
          </a:p>
          <a:p>
            <a:pPr marL="16086">
              <a:spcBef>
                <a:spcPts val="427"/>
              </a:spcBef>
              <a:tabLst>
                <a:tab pos="305639" algn="l"/>
              </a:tabLst>
            </a:pPr>
            <a:r>
              <a:rPr lang="en-GB" sz="1467" spc="-20">
                <a:cs typeface="HelveticaNeueLTStd-Roman"/>
              </a:rPr>
              <a:t>– </a:t>
            </a:r>
            <a:r>
              <a:rPr lang="en-GB" sz="1467" spc="-13">
                <a:cs typeface="HelveticaNeueLTStd-Roman"/>
              </a:rPr>
              <a:t>self-respect</a:t>
            </a:r>
            <a:endParaRPr lang="en-GB" sz="1467">
              <a:cs typeface="HelveticaNeueLTStd-Roman"/>
            </a:endParaRPr>
          </a:p>
          <a:p>
            <a:pPr marL="16086">
              <a:spcBef>
                <a:spcPts val="427"/>
              </a:spcBef>
              <a:tabLst>
                <a:tab pos="305639" algn="l"/>
              </a:tabLst>
            </a:pPr>
            <a:r>
              <a:rPr lang="en-GB" sz="1467" spc="-20">
                <a:cs typeface="HelveticaNeueLTStd-Roman"/>
              </a:rPr>
              <a:t>– </a:t>
            </a:r>
            <a:r>
              <a:rPr lang="en-GB" sz="1467" spc="-7">
                <a:cs typeface="HelveticaNeueLTStd-Roman"/>
              </a:rPr>
              <a:t>safety</a:t>
            </a:r>
            <a:endParaRPr lang="en-GB" sz="1467">
              <a:cs typeface="HelveticaNeueLTStd-Roman"/>
            </a:endParaRPr>
          </a:p>
          <a:p>
            <a:pPr marL="16086">
              <a:spcBef>
                <a:spcPts val="427"/>
              </a:spcBef>
              <a:tabLst>
                <a:tab pos="305639" algn="l"/>
              </a:tabLst>
            </a:pPr>
            <a:r>
              <a:rPr lang="en-GB" sz="1467" spc="-20">
                <a:cs typeface="HelveticaNeueLTStd-Roman"/>
              </a:rPr>
              <a:t>– exiting </a:t>
            </a:r>
            <a:r>
              <a:rPr lang="en-GB" sz="1467" spc="-13">
                <a:cs typeface="HelveticaNeueLTStd-Roman"/>
              </a:rPr>
              <a:t>work</a:t>
            </a:r>
          </a:p>
          <a:p>
            <a:pPr marL="16086">
              <a:spcBef>
                <a:spcPts val="427"/>
              </a:spcBef>
              <a:tabLst>
                <a:tab pos="305639" algn="l"/>
              </a:tabLst>
            </a:pPr>
            <a:r>
              <a:rPr lang="en-GB" sz="1467" spc="13">
                <a:cs typeface="HelveticaNeueLTStd-Roman"/>
              </a:rPr>
              <a:t>– </a:t>
            </a:r>
            <a:r>
              <a:rPr lang="en-GB" sz="1467" spc="-27">
                <a:cs typeface="HelveticaNeueLTStd-Roman"/>
              </a:rPr>
              <a:t>love </a:t>
            </a:r>
            <a:r>
              <a:rPr lang="en-GB" sz="1467">
                <a:cs typeface="HelveticaNeueLTStd-Roman"/>
              </a:rPr>
              <a:t>&amp;</a:t>
            </a:r>
            <a:r>
              <a:rPr lang="en-GB" sz="1467" spc="-7">
                <a:cs typeface="HelveticaNeueLTStd-Roman"/>
              </a:rPr>
              <a:t> affection</a:t>
            </a:r>
            <a:endParaRPr lang="en-GB" sz="1467">
              <a:cs typeface="HelveticaNeueLTStd-Roman"/>
            </a:endParaRPr>
          </a:p>
          <a:p>
            <a:pPr marL="16086">
              <a:spcBef>
                <a:spcPts val="427"/>
              </a:spcBef>
              <a:tabLst>
                <a:tab pos="305639" algn="l"/>
              </a:tabLst>
            </a:pPr>
            <a:r>
              <a:rPr lang="en-GB" sz="1467" spc="13">
                <a:cs typeface="HelveticaNeueLTStd-Roman"/>
              </a:rPr>
              <a:t>– </a:t>
            </a:r>
            <a:r>
              <a:rPr lang="en-GB" sz="1467" spc="-20">
                <a:cs typeface="HelveticaNeueLTStd-Roman"/>
              </a:rPr>
              <a:t>power </a:t>
            </a:r>
            <a:r>
              <a:rPr lang="en-GB" sz="1467">
                <a:cs typeface="HelveticaNeueLTStd-Roman"/>
              </a:rPr>
              <a:t>&amp;</a:t>
            </a:r>
            <a:r>
              <a:rPr lang="en-GB" sz="1467" spc="-27">
                <a:cs typeface="HelveticaNeueLTStd-Roman"/>
              </a:rPr>
              <a:t> </a:t>
            </a:r>
            <a:r>
              <a:rPr lang="en-GB" sz="1467" spc="-7">
                <a:cs typeface="HelveticaNeueLTStd-Roman"/>
              </a:rPr>
              <a:t>authority</a:t>
            </a:r>
            <a:endParaRPr lang="en-GB" sz="1467">
              <a:cs typeface="HelveticaNeueLTStd-Roman"/>
            </a:endParaRPr>
          </a:p>
          <a:p>
            <a:pPr marL="304792" indent="-288706">
              <a:spcBef>
                <a:spcPts val="427"/>
              </a:spcBef>
              <a:buFont typeface="HelveticaNeueLTStd-Lt"/>
              <a:buChar char="−"/>
              <a:tabLst>
                <a:tab pos="305639" algn="l"/>
              </a:tabLst>
            </a:pPr>
            <a:endParaRPr lang="en-GB" sz="1467">
              <a:cs typeface="HelveticaNeueLTStd-Roman"/>
            </a:endParaRPr>
          </a:p>
        </p:txBody>
      </p:sp>
      <p:sp>
        <p:nvSpPr>
          <p:cNvPr id="11" name="object 8">
            <a:extLst>
              <a:ext uri="{FF2B5EF4-FFF2-40B4-BE49-F238E27FC236}">
                <a16:creationId xmlns:a16="http://schemas.microsoft.com/office/drawing/2014/main" id="{4A23B788-5EE5-16CE-388E-DAA2F028628F}"/>
              </a:ext>
            </a:extLst>
          </p:cNvPr>
          <p:cNvSpPr txBox="1"/>
          <p:nvPr/>
        </p:nvSpPr>
        <p:spPr>
          <a:xfrm>
            <a:off x="9309645" y="1301296"/>
            <a:ext cx="2785251" cy="472219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6933">
              <a:spcBef>
                <a:spcPts val="560"/>
              </a:spcBef>
            </a:pPr>
            <a:r>
              <a:rPr lang="en-GB" sz="1467">
                <a:cs typeface="HelveticaNeueLTStd-Lt"/>
              </a:rPr>
              <a:t>− </a:t>
            </a:r>
            <a:r>
              <a:rPr lang="en-GB" sz="1467" spc="-20">
                <a:cs typeface="HelveticaNeueLTStd-Roman"/>
              </a:rPr>
              <a:t>top</a:t>
            </a:r>
            <a:r>
              <a:rPr lang="en-GB" sz="1467" spc="40">
                <a:cs typeface="HelveticaNeueLTStd-Roman"/>
              </a:rPr>
              <a:t> </a:t>
            </a:r>
            <a:r>
              <a:rPr lang="en-GB" sz="1467">
                <a:cs typeface="HelveticaNeueLTStd-Roman"/>
              </a:rPr>
              <a:t>performance</a:t>
            </a:r>
          </a:p>
          <a:p>
            <a:pPr marL="16933">
              <a:spcBef>
                <a:spcPts val="427"/>
              </a:spcBef>
            </a:pPr>
            <a:r>
              <a:rPr lang="en-GB" sz="1467">
                <a:cs typeface="HelveticaNeueLTStd-Lt"/>
              </a:rPr>
              <a:t>−</a:t>
            </a:r>
            <a:r>
              <a:rPr lang="en-GB" sz="1467" spc="87">
                <a:cs typeface="HelveticaNeueLTStd-Lt"/>
              </a:rPr>
              <a:t> </a:t>
            </a:r>
            <a:r>
              <a:rPr lang="en-GB" sz="1467" spc="-7">
                <a:cs typeface="HelveticaNeueLTStd-Roman"/>
              </a:rPr>
              <a:t>stability</a:t>
            </a:r>
            <a:endParaRPr lang="en-GB" sz="1467">
              <a:cs typeface="HelveticaNeueLTStd-Roman"/>
            </a:endParaRPr>
          </a:p>
          <a:p>
            <a:pPr marL="16933">
              <a:spcBef>
                <a:spcPts val="427"/>
              </a:spcBef>
            </a:pPr>
            <a:r>
              <a:rPr lang="en-GB" sz="1467">
                <a:cs typeface="HelveticaNeueLTStd-Lt"/>
              </a:rPr>
              <a:t>−</a:t>
            </a:r>
            <a:r>
              <a:rPr lang="en-GB" sz="1467" spc="93">
                <a:cs typeface="HelveticaNeueLTStd-Lt"/>
              </a:rPr>
              <a:t> </a:t>
            </a:r>
            <a:r>
              <a:rPr lang="en-GB" sz="1467" spc="-13">
                <a:cs typeface="HelveticaNeueLTStd-Roman"/>
              </a:rPr>
              <a:t>status</a:t>
            </a:r>
            <a:endParaRPr lang="en-GB" sz="1467">
              <a:cs typeface="HelveticaNeueLTStd-Roman"/>
            </a:endParaRPr>
          </a:p>
          <a:p>
            <a:pPr marL="16086">
              <a:spcBef>
                <a:spcPts val="427"/>
              </a:spcBef>
              <a:tabLst>
                <a:tab pos="305639" algn="l"/>
              </a:tabLst>
            </a:pPr>
            <a:r>
              <a:rPr lang="en-GB" sz="1467" spc="-20">
                <a:cs typeface="HelveticaNeueLTStd-Roman"/>
              </a:rPr>
              <a:t>– </a:t>
            </a:r>
            <a:r>
              <a:rPr lang="en-GB" sz="1467" spc="-13">
                <a:cs typeface="HelveticaNeueLTStd-Roman"/>
              </a:rPr>
              <a:t>spirituality</a:t>
            </a:r>
            <a:endParaRPr lang="en-GB" sz="1467">
              <a:cs typeface="HelveticaNeueLTStd-Roman"/>
            </a:endParaRPr>
          </a:p>
          <a:p>
            <a:pPr marL="16933">
              <a:spcBef>
                <a:spcPts val="427"/>
              </a:spcBef>
            </a:pPr>
            <a:r>
              <a:rPr lang="en-GB" sz="1467" spc="-20">
                <a:cs typeface="HelveticaNeueLTStd-Roman"/>
              </a:rPr>
              <a:t>– </a:t>
            </a:r>
            <a:r>
              <a:rPr lang="en-GB" sz="1467" spc="-7">
                <a:cs typeface="HelveticaNeueLTStd-Roman"/>
              </a:rPr>
              <a:t>spontaneity</a:t>
            </a:r>
            <a:endParaRPr lang="en-GB" sz="1467">
              <a:cs typeface="HelveticaNeueLTStd-Roman"/>
            </a:endParaRPr>
          </a:p>
          <a:p>
            <a:pPr marL="16086">
              <a:spcBef>
                <a:spcPts val="427"/>
              </a:spcBef>
              <a:tabLst>
                <a:tab pos="305639" algn="l"/>
              </a:tabLst>
            </a:pPr>
            <a:r>
              <a:rPr lang="en-GB" sz="1467" spc="-20">
                <a:cs typeface="HelveticaNeueLTStd-Roman"/>
              </a:rPr>
              <a:t>– </a:t>
            </a:r>
            <a:r>
              <a:rPr lang="en-GB" sz="1467" spc="-13">
                <a:cs typeface="HelveticaNeueLTStd-Roman"/>
              </a:rPr>
              <a:t>meaning of </a:t>
            </a:r>
            <a:r>
              <a:rPr lang="en-GB" sz="1467" spc="-20">
                <a:cs typeface="HelveticaNeueLTStd-Roman"/>
              </a:rPr>
              <a:t>life</a:t>
            </a:r>
            <a:endParaRPr lang="en-GB" sz="1467">
              <a:cs typeface="HelveticaNeueLTStd-Roman"/>
            </a:endParaRPr>
          </a:p>
          <a:p>
            <a:pPr marL="16086" marR="464808">
              <a:lnSpc>
                <a:spcPct val="119100"/>
              </a:lnSpc>
              <a:tabLst>
                <a:tab pos="305639" algn="l"/>
              </a:tabLst>
            </a:pPr>
            <a:r>
              <a:rPr lang="en-GB" sz="1467" spc="-20">
                <a:cs typeface="HelveticaNeueLTStd-Roman"/>
              </a:rPr>
              <a:t>– </a:t>
            </a:r>
            <a:r>
              <a:rPr lang="en-GB" sz="1467">
                <a:cs typeface="HelveticaNeueLTStd-Roman"/>
              </a:rPr>
              <a:t>e</a:t>
            </a:r>
            <a:r>
              <a:rPr lang="en-GB" sz="1467" spc="-47">
                <a:cs typeface="HelveticaNeueLTStd-Roman"/>
              </a:rPr>
              <a:t>n</a:t>
            </a:r>
            <a:r>
              <a:rPr lang="en-GB" sz="1467" spc="-13">
                <a:cs typeface="HelveticaNeueLTStd-Roman"/>
              </a:rPr>
              <a:t>vir</a:t>
            </a:r>
            <a:r>
              <a:rPr lang="en-GB" sz="1467" spc="-7">
                <a:cs typeface="HelveticaNeueLTStd-Roman"/>
              </a:rPr>
              <a:t>o</a:t>
            </a:r>
            <a:r>
              <a:rPr lang="en-GB" sz="1467" spc="-13">
                <a:cs typeface="HelveticaNeueLTStd-Roman"/>
              </a:rPr>
              <a:t>nm</a:t>
            </a:r>
            <a:r>
              <a:rPr lang="en-GB" sz="1467">
                <a:cs typeface="HelveticaNeueLTStd-Roman"/>
              </a:rPr>
              <a:t>e</a:t>
            </a:r>
            <a:r>
              <a:rPr lang="en-GB" sz="1467" spc="-20">
                <a:cs typeface="HelveticaNeueLTStd-Roman"/>
              </a:rPr>
              <a:t>n</a:t>
            </a:r>
            <a:r>
              <a:rPr lang="en-GB" sz="1467" spc="-7">
                <a:cs typeface="HelveticaNeueLTStd-Roman"/>
              </a:rPr>
              <a:t>ta</a:t>
            </a:r>
            <a:r>
              <a:rPr lang="en-GB" sz="1467">
                <a:cs typeface="HelveticaNeueLTStd-Roman"/>
              </a:rPr>
              <a:t>l  </a:t>
            </a:r>
            <a:r>
              <a:rPr lang="en-GB" sz="1467" spc="-13">
                <a:cs typeface="HelveticaNeueLTStd-Roman"/>
              </a:rPr>
              <a:t>awareness</a:t>
            </a:r>
            <a:endParaRPr lang="en-GB" sz="1467">
              <a:cs typeface="HelveticaNeueLTStd-Roman"/>
            </a:endParaRPr>
          </a:p>
          <a:p>
            <a:pPr marL="16086">
              <a:spcBef>
                <a:spcPts val="427"/>
              </a:spcBef>
              <a:tabLst>
                <a:tab pos="305639" algn="l"/>
              </a:tabLst>
            </a:pPr>
            <a:r>
              <a:rPr lang="en-GB" sz="1467" spc="-20">
                <a:cs typeface="HelveticaNeueLTStd-Roman"/>
              </a:rPr>
              <a:t>– </a:t>
            </a:r>
            <a:r>
              <a:rPr lang="en-GB" sz="1467" spc="-7">
                <a:cs typeface="HelveticaNeueLTStd-Roman"/>
              </a:rPr>
              <a:t>independence</a:t>
            </a:r>
            <a:endParaRPr lang="en-GB" sz="1467">
              <a:cs typeface="HelveticaNeueLTStd-Roman"/>
            </a:endParaRPr>
          </a:p>
          <a:p>
            <a:pPr marL="16933">
              <a:spcBef>
                <a:spcPts val="433"/>
              </a:spcBef>
            </a:pPr>
            <a:r>
              <a:rPr lang="en-GB" sz="1467">
                <a:cs typeface="HelveticaNeueLTStd-Lt"/>
              </a:rPr>
              <a:t>−</a:t>
            </a:r>
            <a:r>
              <a:rPr lang="en-GB" sz="1467" spc="93">
                <a:cs typeface="HelveticaNeueLTStd-Lt"/>
              </a:rPr>
              <a:t> </a:t>
            </a:r>
            <a:r>
              <a:rPr lang="en-GB" sz="1467" spc="-13">
                <a:cs typeface="HelveticaNeueLTStd-Roman"/>
              </a:rPr>
              <a:t>responsibility</a:t>
            </a:r>
            <a:endParaRPr lang="en-GB" sz="1467">
              <a:cs typeface="HelveticaNeueLTStd-Roman"/>
            </a:endParaRPr>
          </a:p>
          <a:p>
            <a:pPr marL="16086">
              <a:spcBef>
                <a:spcPts val="427"/>
              </a:spcBef>
              <a:tabLst>
                <a:tab pos="305639" algn="l"/>
              </a:tabLst>
            </a:pPr>
            <a:r>
              <a:rPr lang="en-GB" sz="1467" spc="-20">
                <a:cs typeface="HelveticaNeueLTStd-Roman"/>
              </a:rPr>
              <a:t>– </a:t>
            </a:r>
            <a:r>
              <a:rPr lang="en-GB" sz="1467" spc="-13">
                <a:cs typeface="HelveticaNeueLTStd-Roman"/>
              </a:rPr>
              <a:t>financial </a:t>
            </a:r>
            <a:r>
              <a:rPr lang="en-GB" sz="1467" spc="-7">
                <a:cs typeface="HelveticaNeueLTStd-Roman"/>
              </a:rPr>
              <a:t>security</a:t>
            </a:r>
            <a:endParaRPr lang="en-GB" sz="1467">
              <a:cs typeface="HelveticaNeueLTStd-Roman"/>
            </a:endParaRPr>
          </a:p>
          <a:p>
            <a:pPr marL="16933">
              <a:spcBef>
                <a:spcPts val="427"/>
              </a:spcBef>
            </a:pPr>
            <a:r>
              <a:rPr lang="en-GB" sz="1467">
                <a:cs typeface="HelveticaNeueLTStd-Lt"/>
              </a:rPr>
              <a:t>−</a:t>
            </a:r>
            <a:r>
              <a:rPr lang="en-GB" sz="1467" spc="93">
                <a:cs typeface="HelveticaNeueLTStd-Lt"/>
              </a:rPr>
              <a:t> </a:t>
            </a:r>
            <a:r>
              <a:rPr lang="en-GB" sz="1467" spc="-13">
                <a:cs typeface="HelveticaNeueLTStd-Roman"/>
              </a:rPr>
              <a:t>visions</a:t>
            </a:r>
            <a:endParaRPr lang="en-GB" sz="1467">
              <a:cs typeface="HelveticaNeueLTStd-Roman"/>
            </a:endParaRPr>
          </a:p>
          <a:p>
            <a:pPr marL="16086">
              <a:spcBef>
                <a:spcPts val="427"/>
              </a:spcBef>
              <a:tabLst>
                <a:tab pos="305639" algn="l"/>
              </a:tabLst>
            </a:pPr>
            <a:r>
              <a:rPr lang="en-GB" sz="1467" spc="-20">
                <a:cs typeface="HelveticaNeueLTStd-Roman"/>
              </a:rPr>
              <a:t>– </a:t>
            </a:r>
            <a:r>
              <a:rPr lang="en-GB" sz="1467" spc="-7">
                <a:cs typeface="HelveticaNeueLTStd-Roman"/>
              </a:rPr>
              <a:t>diversity </a:t>
            </a:r>
            <a:r>
              <a:rPr lang="en-GB" sz="1467">
                <a:cs typeface="HelveticaNeueLTStd-Roman"/>
              </a:rPr>
              <a:t>&amp;</a:t>
            </a:r>
            <a:r>
              <a:rPr lang="en-GB" sz="1467" spc="-113">
                <a:cs typeface="HelveticaNeueLTStd-Roman"/>
              </a:rPr>
              <a:t> </a:t>
            </a:r>
            <a:r>
              <a:rPr lang="en-GB" sz="1467" spc="-7">
                <a:cs typeface="HelveticaNeueLTStd-Roman"/>
              </a:rPr>
              <a:t>change</a:t>
            </a:r>
            <a:endParaRPr lang="en-GB" sz="1467">
              <a:cs typeface="HelveticaNeueLTStd-Roman"/>
            </a:endParaRPr>
          </a:p>
          <a:p>
            <a:pPr marL="16086">
              <a:spcBef>
                <a:spcPts val="427"/>
              </a:spcBef>
              <a:tabLst>
                <a:tab pos="305639" algn="l"/>
              </a:tabLst>
            </a:pPr>
            <a:r>
              <a:rPr lang="en-GB" sz="1467" spc="-20">
                <a:cs typeface="HelveticaNeueLTStd-Roman"/>
              </a:rPr>
              <a:t>– </a:t>
            </a:r>
            <a:r>
              <a:rPr lang="en-GB" sz="1467" spc="-7">
                <a:cs typeface="HelveticaNeueLTStd-Roman"/>
              </a:rPr>
              <a:t>growth</a:t>
            </a:r>
            <a:endParaRPr lang="en-GB" sz="1467">
              <a:cs typeface="HelveticaNeueLTStd-Roman"/>
            </a:endParaRPr>
          </a:p>
          <a:p>
            <a:pPr marL="16933">
              <a:spcBef>
                <a:spcPts val="427"/>
              </a:spcBef>
            </a:pPr>
            <a:r>
              <a:rPr lang="en-GB" sz="1467">
                <a:cs typeface="HelveticaNeueLTStd-Lt"/>
              </a:rPr>
              <a:t>−</a:t>
            </a:r>
            <a:r>
              <a:rPr lang="en-GB" sz="1467" spc="93">
                <a:cs typeface="HelveticaNeueLTStd-Lt"/>
              </a:rPr>
              <a:t> </a:t>
            </a:r>
            <a:r>
              <a:rPr lang="en-GB" sz="1467" spc="-13">
                <a:cs typeface="HelveticaNeueLTStd-Roman"/>
              </a:rPr>
              <a:t>wisdom</a:t>
            </a:r>
            <a:endParaRPr lang="en-GB" sz="1467">
              <a:cs typeface="HelveticaNeueLTStd-Roman"/>
            </a:endParaRPr>
          </a:p>
          <a:p>
            <a:pPr marL="16933">
              <a:spcBef>
                <a:spcPts val="427"/>
              </a:spcBef>
            </a:pPr>
            <a:r>
              <a:rPr lang="en-GB" sz="1467">
                <a:cs typeface="HelveticaNeueLTStd-Lt"/>
              </a:rPr>
              <a:t>−</a:t>
            </a:r>
            <a:r>
              <a:rPr lang="en-GB" sz="1467" spc="93">
                <a:cs typeface="HelveticaNeueLTStd-Lt"/>
              </a:rPr>
              <a:t> </a:t>
            </a:r>
            <a:r>
              <a:rPr lang="en-GB" sz="1467" spc="-13">
                <a:cs typeface="HelveticaNeueLTStd-Roman"/>
              </a:rPr>
              <a:t>truth</a:t>
            </a:r>
          </a:p>
          <a:p>
            <a:pPr marL="16933">
              <a:spcBef>
                <a:spcPts val="427"/>
              </a:spcBef>
            </a:pPr>
            <a:r>
              <a:rPr lang="en-GB" sz="1467" spc="-13">
                <a:cs typeface="HelveticaNeueLTStd-Roman"/>
              </a:rPr>
              <a:t>...</a:t>
            </a:r>
          </a:p>
          <a:p>
            <a:pPr marL="16933">
              <a:spcBef>
                <a:spcPts val="427"/>
              </a:spcBef>
            </a:pPr>
            <a:endParaRPr lang="en-GB" sz="1467">
              <a:cs typeface="HelveticaNeueLTStd-Roman"/>
            </a:endParaRPr>
          </a:p>
        </p:txBody>
      </p:sp>
    </p:spTree>
    <p:extLst>
      <p:ext uri="{BB962C8B-B14F-4D97-AF65-F5344CB8AC3E}">
        <p14:creationId xmlns:p14="http://schemas.microsoft.com/office/powerpoint/2010/main" val="3935629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Techniques</a:t>
            </a:r>
            <a:endParaRPr lang="en-I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0355" y="1320953"/>
            <a:ext cx="5346963" cy="48195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1400" b="1" kern="0" dirty="0"/>
              <a:t>Questions &amp; Listening:</a:t>
            </a:r>
          </a:p>
          <a:p>
            <a:pPr marL="380990" indent="-380990"/>
            <a:r>
              <a:rPr lang="de-DE" sz="1400" kern="0" dirty="0" err="1"/>
              <a:t>Dialogic</a:t>
            </a:r>
            <a:r>
              <a:rPr lang="de-DE" sz="1400" kern="0" dirty="0"/>
              <a:t> </a:t>
            </a:r>
            <a:r>
              <a:rPr lang="de-DE" sz="1400" kern="0" dirty="0" err="1"/>
              <a:t>Choices</a:t>
            </a:r>
            <a:r>
              <a:rPr lang="de-DE" sz="1400" kern="0" dirty="0"/>
              <a:t> (Garvey)</a:t>
            </a:r>
          </a:p>
          <a:p>
            <a:pPr marL="380990" indent="-380990"/>
            <a:r>
              <a:rPr lang="de-DE" sz="1400" kern="0" dirty="0" err="1"/>
              <a:t>Thinking</a:t>
            </a:r>
            <a:r>
              <a:rPr lang="de-DE" sz="1400" kern="0" dirty="0"/>
              <a:t> Partner (Kline)</a:t>
            </a:r>
          </a:p>
          <a:p>
            <a:pPr marL="380990" indent="-380990"/>
            <a:r>
              <a:rPr lang="de-DE" sz="1400" kern="0" dirty="0"/>
              <a:t>Working </a:t>
            </a:r>
            <a:r>
              <a:rPr lang="de-DE" sz="1400" kern="0" dirty="0" err="1"/>
              <a:t>with</a:t>
            </a:r>
            <a:r>
              <a:rPr lang="de-DE" sz="1400" kern="0" dirty="0"/>
              <a:t> narratives</a:t>
            </a:r>
          </a:p>
          <a:p>
            <a:endParaRPr lang="de-DE" sz="1400" b="1" kern="0" dirty="0"/>
          </a:p>
          <a:p>
            <a:pPr marL="0" indent="0">
              <a:buNone/>
            </a:pPr>
            <a:r>
              <a:rPr lang="de-DE" sz="1400" b="1" kern="0" dirty="0" err="1"/>
              <a:t>Decision</a:t>
            </a:r>
            <a:r>
              <a:rPr lang="de-DE" sz="1400" b="1" kern="0" dirty="0"/>
              <a:t> </a:t>
            </a:r>
            <a:r>
              <a:rPr lang="de-DE" sz="1400" b="1" kern="0" dirty="0" err="1"/>
              <a:t>making</a:t>
            </a:r>
            <a:endParaRPr lang="de-DE" sz="1400" b="1" kern="0" dirty="0"/>
          </a:p>
          <a:p>
            <a:pPr marL="380990" indent="-380990"/>
            <a:r>
              <a:rPr lang="de-DE" sz="1400" kern="0" dirty="0"/>
              <a:t>SWAT</a:t>
            </a:r>
          </a:p>
          <a:p>
            <a:pPr marL="380990" indent="-380990"/>
            <a:r>
              <a:rPr lang="de-DE" sz="1400" kern="0" dirty="0"/>
              <a:t>Rose-Bud-Thornes</a:t>
            </a:r>
          </a:p>
          <a:p>
            <a:pPr marL="380990" indent="-380990"/>
            <a:r>
              <a:rPr lang="de-DE" sz="1400" kern="0" dirty="0" err="1"/>
              <a:t>Effectuation</a:t>
            </a:r>
            <a:r>
              <a:rPr lang="de-DE" sz="1400" kern="0" dirty="0"/>
              <a:t> </a:t>
            </a:r>
            <a:r>
              <a:rPr lang="de-DE" sz="1400" kern="0" dirty="0" err="1"/>
              <a:t>process</a:t>
            </a:r>
            <a:endParaRPr lang="de-DE" sz="1400" kern="0" dirty="0"/>
          </a:p>
          <a:p>
            <a:pPr marL="380990" indent="-380990"/>
            <a:r>
              <a:rPr lang="de-DE" sz="1400" kern="0" dirty="0" err="1"/>
              <a:t>Scaling</a:t>
            </a:r>
            <a:endParaRPr lang="de-DE" sz="1400" kern="0" dirty="0"/>
          </a:p>
          <a:p>
            <a:pPr marL="380990" indent="-380990"/>
            <a:endParaRPr lang="de-DE" sz="1400" kern="0" dirty="0"/>
          </a:p>
          <a:p>
            <a:pPr marL="0" indent="0">
              <a:buNone/>
            </a:pPr>
            <a:r>
              <a:rPr lang="de-DE" sz="1400" b="1" kern="0" dirty="0" err="1"/>
              <a:t>Dealing</a:t>
            </a:r>
            <a:r>
              <a:rPr lang="de-DE" sz="1400" b="1" kern="0" dirty="0"/>
              <a:t> </a:t>
            </a:r>
            <a:r>
              <a:rPr lang="de-DE" sz="1400" b="1" kern="0" dirty="0" err="1"/>
              <a:t>with</a:t>
            </a:r>
            <a:r>
              <a:rPr lang="de-DE" sz="1400" b="1" kern="0" dirty="0"/>
              <a:t> </a:t>
            </a:r>
            <a:r>
              <a:rPr lang="de-DE" sz="1400" b="1" kern="0" dirty="0" err="1"/>
              <a:t>dncertainty</a:t>
            </a:r>
            <a:r>
              <a:rPr lang="de-DE" sz="1400" b="1" kern="0" dirty="0"/>
              <a:t> and </a:t>
            </a:r>
            <a:r>
              <a:rPr lang="de-DE" sz="1400" b="1" kern="0" dirty="0" err="1"/>
              <a:t>concerns</a:t>
            </a:r>
            <a:endParaRPr lang="de-DE" sz="1400" b="1" kern="0" dirty="0"/>
          </a:p>
          <a:p>
            <a:pPr marL="380990" indent="-380990"/>
            <a:r>
              <a:rPr lang="de-DE" sz="1400" kern="0" dirty="0"/>
              <a:t>Controlling </a:t>
            </a:r>
            <a:r>
              <a:rPr lang="de-DE" sz="1400" kern="0" dirty="0" err="1"/>
              <a:t>the</a:t>
            </a:r>
            <a:r>
              <a:rPr lang="de-DE" sz="1400" kern="0" dirty="0"/>
              <a:t> </a:t>
            </a:r>
            <a:r>
              <a:rPr lang="de-DE" sz="1400" kern="0" dirty="0" err="1"/>
              <a:t>Controlables</a:t>
            </a:r>
            <a:r>
              <a:rPr lang="de-DE" sz="1400" kern="0" dirty="0"/>
              <a:t> (Covey)</a:t>
            </a:r>
          </a:p>
          <a:p>
            <a:pPr marL="380990" indent="-380990"/>
            <a:r>
              <a:rPr lang="de-DE" sz="1400" kern="0" dirty="0" err="1"/>
              <a:t>Effectuation</a:t>
            </a:r>
            <a:r>
              <a:rPr lang="de-DE" sz="1400" kern="0" dirty="0"/>
              <a:t>: Crazy Quilt, </a:t>
            </a:r>
            <a:r>
              <a:rPr lang="de-DE" sz="1400" kern="0" dirty="0" err="1"/>
              <a:t>Lemonade</a:t>
            </a:r>
            <a:r>
              <a:rPr lang="de-DE" sz="1400" kern="0" dirty="0"/>
              <a:t> </a:t>
            </a:r>
            <a:r>
              <a:rPr lang="de-DE" sz="1400" kern="0" dirty="0" err="1"/>
              <a:t>principles</a:t>
            </a:r>
            <a:endParaRPr lang="de-DE" sz="1400" kern="0" dirty="0"/>
          </a:p>
          <a:p>
            <a:endParaRPr lang="de-DE" sz="1400" kern="0" dirty="0"/>
          </a:p>
          <a:p>
            <a:endParaRPr lang="de-DE" sz="1400" kern="0" dirty="0"/>
          </a:p>
          <a:p>
            <a:endParaRPr lang="de-DE" sz="1400" kern="0" dirty="0"/>
          </a:p>
          <a:p>
            <a:endParaRPr lang="de-DE" sz="1400" kern="0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FA70342F-52B2-21ED-9853-AC7E191B1ABA}"/>
              </a:ext>
            </a:extLst>
          </p:cNvPr>
          <p:cNvSpPr txBox="1">
            <a:spLocks/>
          </p:cNvSpPr>
          <p:nvPr/>
        </p:nvSpPr>
        <p:spPr>
          <a:xfrm>
            <a:off x="6214685" y="1320953"/>
            <a:ext cx="5346963" cy="481952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24" indent="-171424" algn="l" defTabSz="685697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1pPr>
            <a:lvl2pPr marL="514273" indent="-171424" algn="l" defTabSz="685697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25" kern="1200" baseline="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2pPr>
            <a:lvl3pPr marL="857121" indent="-171424" algn="l" defTabSz="685697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25" kern="1200" baseline="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3pPr>
            <a:lvl4pPr marL="1199970" indent="-171424" algn="l" defTabSz="685697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4pPr>
            <a:lvl5pPr marL="1542819" indent="-171424" algn="l" defTabSz="685697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5pPr>
            <a:lvl6pPr marL="1885667" indent="-171424" algn="l" defTabSz="685697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516" indent="-171424" algn="l" defTabSz="685697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364" indent="-171424" algn="l" defTabSz="685697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213" indent="-171424" algn="l" defTabSz="685697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 sz="1867" dirty="0"/>
          </a:p>
        </p:txBody>
      </p: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9EDF0138-796B-4DB8-8776-437975597F86}"/>
              </a:ext>
            </a:extLst>
          </p:cNvPr>
          <p:cNvSpPr txBox="1">
            <a:spLocks/>
          </p:cNvSpPr>
          <p:nvPr/>
        </p:nvSpPr>
        <p:spPr>
          <a:xfrm>
            <a:off x="6168293" y="1320952"/>
            <a:ext cx="5346963" cy="481952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71424" indent="-171424" algn="l" defTabSz="685697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1pPr>
            <a:lvl2pPr marL="514273" indent="-171424" algn="l" defTabSz="685697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25" kern="1200" baseline="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2pPr>
            <a:lvl3pPr marL="857121" indent="-171424" algn="l" defTabSz="685697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25" kern="1200" baseline="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3pPr>
            <a:lvl4pPr marL="1199970" indent="-171424" algn="l" defTabSz="685697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4pPr>
            <a:lvl5pPr marL="1542819" indent="-171424" algn="l" defTabSz="685697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5pPr>
            <a:lvl6pPr marL="1885667" indent="-171424" algn="l" defTabSz="685697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516" indent="-171424" algn="l" defTabSz="685697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364" indent="-171424" algn="l" defTabSz="685697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213" indent="-171424" algn="l" defTabSz="685697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 sz="1600" dirty="0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BF741DE4-A83D-6AF7-CD63-586285497E78}"/>
              </a:ext>
            </a:extLst>
          </p:cNvPr>
          <p:cNvSpPr txBox="1">
            <a:spLocks/>
          </p:cNvSpPr>
          <p:nvPr/>
        </p:nvSpPr>
        <p:spPr>
          <a:xfrm>
            <a:off x="6168292" y="1320952"/>
            <a:ext cx="5346963" cy="481952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560" indent="-228560" algn="l" defTabSz="91424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1pPr>
            <a:lvl2pPr marL="685680" indent="-228560" algn="l" defTabSz="91424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 baseline="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2pPr>
            <a:lvl3pPr marL="1142799" indent="-228560" algn="l" defTabSz="91424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 baseline="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3pPr>
            <a:lvl4pPr marL="1599920" indent="-228560" algn="l" defTabSz="91424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4pPr>
            <a:lvl5pPr marL="2057041" indent="-228560" algn="l" defTabSz="91424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5pPr>
            <a:lvl6pPr marL="2514160" indent="-228560" algn="l" defTabSz="91424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80" indent="-228560" algn="l" defTabSz="91424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400" indent="-228560" algn="l" defTabSz="91424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520" indent="-228560" algn="l" defTabSz="91424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b="1" kern="0" dirty="0"/>
              <a:t>Values and </a:t>
            </a:r>
            <a:r>
              <a:rPr lang="de-DE" sz="1400" b="1" kern="0" dirty="0" err="1"/>
              <a:t>Principles</a:t>
            </a:r>
            <a:r>
              <a:rPr lang="de-DE" sz="1400" b="1" kern="0" dirty="0"/>
              <a:t>, </a:t>
            </a:r>
            <a:r>
              <a:rPr lang="de-DE" sz="1400" b="1" kern="0" dirty="0" err="1"/>
              <a:t>mind</a:t>
            </a:r>
            <a:r>
              <a:rPr lang="de-DE" sz="1400" b="1" kern="0" dirty="0"/>
              <a:t>-set</a:t>
            </a:r>
          </a:p>
          <a:p>
            <a:pPr marL="285750" indent="-285750"/>
            <a:r>
              <a:rPr lang="de-DE" sz="1400" kern="0" dirty="0"/>
              <a:t>3P-Model</a:t>
            </a:r>
          </a:p>
          <a:p>
            <a:pPr marL="285750" indent="-285750"/>
            <a:r>
              <a:rPr lang="de-DE" sz="1400" kern="0" dirty="0"/>
              <a:t>Pilot-in-</a:t>
            </a:r>
            <a:r>
              <a:rPr lang="de-DE" sz="1400" kern="0" dirty="0" err="1"/>
              <a:t>the</a:t>
            </a:r>
            <a:r>
              <a:rPr lang="de-DE" sz="1400" kern="0" dirty="0"/>
              <a:t>-Plane </a:t>
            </a:r>
            <a:r>
              <a:rPr lang="de-DE" sz="1400" kern="0" dirty="0" err="1"/>
              <a:t>principle</a:t>
            </a:r>
            <a:endParaRPr lang="de-DE" sz="1400" kern="0" dirty="0"/>
          </a:p>
          <a:p>
            <a:pPr marL="285750" indent="-285750"/>
            <a:r>
              <a:rPr lang="de-DE" sz="1400" kern="0" dirty="0"/>
              <a:t>SWAT</a:t>
            </a:r>
          </a:p>
          <a:p>
            <a:pPr marL="285750" indent="-285750"/>
            <a:r>
              <a:rPr lang="de-DE" sz="1400" kern="0" dirty="0"/>
              <a:t>Rose-Bud-Thornes</a:t>
            </a:r>
          </a:p>
          <a:p>
            <a:pPr marL="285750" indent="-285750"/>
            <a:endParaRPr lang="de-DE" sz="1400" kern="0" dirty="0"/>
          </a:p>
          <a:p>
            <a:r>
              <a:rPr lang="de-DE" sz="1400" b="1" kern="0" dirty="0" err="1"/>
              <a:t>Strategy</a:t>
            </a:r>
            <a:r>
              <a:rPr lang="de-DE" sz="1400" b="1" kern="0" dirty="0"/>
              <a:t>, Marketing &amp; Sales</a:t>
            </a:r>
          </a:p>
          <a:p>
            <a:pPr marL="285750" indent="-285750"/>
            <a:r>
              <a:rPr lang="de-DE" sz="1400" kern="0" dirty="0" err="1"/>
              <a:t>Effectuation</a:t>
            </a:r>
            <a:r>
              <a:rPr lang="de-DE" sz="1400" kern="0" dirty="0"/>
              <a:t> </a:t>
            </a:r>
            <a:r>
              <a:rPr lang="de-DE" sz="1400" kern="0" dirty="0" err="1"/>
              <a:t>Process</a:t>
            </a:r>
            <a:endParaRPr lang="de-DE" sz="1400" kern="0" dirty="0"/>
          </a:p>
          <a:p>
            <a:pPr marL="285750" indent="-285750"/>
            <a:r>
              <a:rPr lang="de-DE" sz="1400" kern="0" dirty="0"/>
              <a:t>Business Model Canvas (Osterwalder)</a:t>
            </a:r>
          </a:p>
          <a:p>
            <a:pPr marL="285750" indent="-285750"/>
            <a:r>
              <a:rPr lang="de-DE" sz="1400" kern="0" dirty="0"/>
              <a:t>Story Board</a:t>
            </a:r>
          </a:p>
          <a:p>
            <a:endParaRPr lang="de-DE" sz="1400" kern="0" dirty="0"/>
          </a:p>
          <a:p>
            <a:endParaRPr lang="de-DE" sz="1400" kern="0" dirty="0"/>
          </a:p>
          <a:p>
            <a:endParaRPr lang="de-DE" sz="1400" kern="0" dirty="0"/>
          </a:p>
          <a:p>
            <a:endParaRPr lang="de-DE" sz="1400" kern="0" dirty="0"/>
          </a:p>
        </p:txBody>
      </p:sp>
    </p:spTree>
    <p:extLst>
      <p:ext uri="{BB962C8B-B14F-4D97-AF65-F5344CB8AC3E}">
        <p14:creationId xmlns:p14="http://schemas.microsoft.com/office/powerpoint/2010/main" val="222884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344113-DCFB-4158-4B45-28EE329FA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744" y="828234"/>
            <a:ext cx="10710456" cy="4670317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de-DE" sz="2800" dirty="0"/>
              <a:t>References and </a:t>
            </a:r>
            <a:r>
              <a:rPr lang="de-DE" sz="2800" dirty="0" err="1"/>
              <a:t>Suggested</a:t>
            </a:r>
            <a:r>
              <a:rPr lang="de-DE" sz="2800" dirty="0"/>
              <a:t> Reading</a:t>
            </a:r>
            <a:br>
              <a:rPr lang="de-DE" dirty="0"/>
            </a:br>
            <a:br>
              <a:rPr lang="de-DE" sz="1680" b="0" dirty="0"/>
            </a:br>
            <a:r>
              <a:rPr lang="en-US" sz="1400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Alred</a:t>
            </a:r>
            <a:r>
              <a:rPr lang="en-US" sz="1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G. and Garvey, B. (1998) </a:t>
            </a:r>
            <a:r>
              <a:rPr lang="en-US" sz="1400" b="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Mentoring.</a:t>
            </a:r>
            <a:r>
              <a:rPr lang="en-US" sz="1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Vergne: Management Pocketbooks (Management Pocketbooks). </a:t>
            </a:r>
            <a:br>
              <a:rPr lang="en-US" sz="1400" b="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Garvey, B. and Stokes, P. (2022) </a:t>
            </a:r>
            <a:r>
              <a:rPr lang="en-US" sz="1400" b="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Coaching and mentoring : theory and practice.</a:t>
            </a:r>
            <a:r>
              <a:rPr lang="en-US" sz="1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4th edition. London: SAGE.</a:t>
            </a:r>
            <a:br>
              <a:rPr lang="en-US" sz="1400" b="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Egan, G. (2018) </a:t>
            </a:r>
            <a:r>
              <a:rPr lang="en-US" sz="1400" b="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skilled helper : a client-</a:t>
            </a:r>
            <a:r>
              <a:rPr lang="en-US" sz="1400" b="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centred</a:t>
            </a:r>
            <a:r>
              <a:rPr lang="en-US" sz="1400" b="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approach.</a:t>
            </a:r>
            <a:r>
              <a:rPr lang="en-US" sz="1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2nd edition. EMEA edition. Australia: Cengage.</a:t>
            </a:r>
            <a:br>
              <a:rPr lang="en-US" sz="1400" b="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Kline, N. (1997) </a:t>
            </a:r>
            <a:r>
              <a:rPr lang="en-US" sz="1400" b="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to think: listening to ignite the human mind.</a:t>
            </a:r>
            <a:r>
              <a:rPr lang="en-US" sz="1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London: Ward Lock.</a:t>
            </a:r>
            <a:br>
              <a:rPr lang="en-US" sz="1400" b="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Megginson, D. and Clutterbuck, D. (2005) </a:t>
            </a:r>
            <a:r>
              <a:rPr lang="en-US" sz="1400" b="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Techniques for Coaching and Mentoring.</a:t>
            </a:r>
            <a:r>
              <a:rPr lang="en-US" sz="1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Oxford: Elsevier Butterworth-Heinemann</a:t>
            </a:r>
            <a:br>
              <a:rPr lang="en-US" sz="1400" b="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Osterwalder, A. and Pigneur, Y. (2010) </a:t>
            </a:r>
            <a:r>
              <a:rPr lang="en-US" sz="1400" b="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model generation : a handbook for visionaries, game changers, and challengers.</a:t>
            </a:r>
            <a:r>
              <a:rPr lang="en-US" sz="1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Hoboken, N.J.: Wiley.</a:t>
            </a:r>
            <a:br>
              <a:rPr lang="de-DE" sz="1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Pegg</a:t>
            </a:r>
            <a:r>
              <a:rPr lang="en-US" sz="1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M. (2020) </a:t>
            </a:r>
            <a:r>
              <a:rPr lang="en-US" sz="1400" b="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Positive’s Encouragers Book: The art of encouraging people during our time on the planet.</a:t>
            </a:r>
            <a:r>
              <a:rPr lang="en-US" sz="1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UK: The Strengths </a:t>
            </a:r>
            <a:r>
              <a:rPr lang="en-US" sz="1400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1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Ltd. Available from: &lt;</a:t>
            </a:r>
            <a:r>
              <a:rPr lang="en-US" sz="1400" b="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https://www.thepositiveencourager.global/the-positive-encouragers-book</a:t>
            </a:r>
            <a:r>
              <a:rPr lang="en-US" sz="1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/&gt; </a:t>
            </a:r>
            <a:br>
              <a:rPr lang="en-US" sz="800" i="1" dirty="0"/>
            </a:br>
            <a:br>
              <a:rPr lang="de-DE" sz="1680" dirty="0"/>
            </a:br>
            <a:endParaRPr lang="de-DE" sz="1680" dirty="0"/>
          </a:p>
        </p:txBody>
      </p:sp>
    </p:spTree>
    <p:extLst>
      <p:ext uri="{BB962C8B-B14F-4D97-AF65-F5344CB8AC3E}">
        <p14:creationId xmlns:p14="http://schemas.microsoft.com/office/powerpoint/2010/main" val="128727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76744" y="1888048"/>
            <a:ext cx="9959452" cy="260379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More information: YES! Thinking Space</a:t>
            </a:r>
            <a:br>
              <a:rPr lang="en-US" dirty="0"/>
            </a:br>
            <a:br>
              <a:rPr lang="en-US" sz="1800" dirty="0"/>
            </a:br>
            <a:r>
              <a:rPr lang="en-US" sz="1620" dirty="0"/>
              <a:t>https://</a:t>
            </a:r>
            <a:r>
              <a:rPr lang="en-US" sz="1620" dirty="0" err="1"/>
              <a:t>youngentrepreneurssucceed.com</a:t>
            </a:r>
            <a:r>
              <a:rPr lang="en-US" sz="1620" dirty="0"/>
              <a:t>/thinking-space/</a:t>
            </a:r>
            <a:endParaRPr lang="en-US" sz="162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906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30355" y="541066"/>
            <a:ext cx="10932117" cy="554063"/>
          </a:xfrm>
        </p:spPr>
        <p:txBody>
          <a:bodyPr/>
          <a:lstStyle/>
          <a:p>
            <a:r>
              <a:rPr lang="de-DE" dirty="0"/>
              <a:t>Agenda</a:t>
            </a:r>
            <a:endParaRPr lang="en-US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609448" y="1148399"/>
            <a:ext cx="10771157" cy="5019435"/>
          </a:xfrm>
        </p:spPr>
        <p:txBody>
          <a:bodyPr>
            <a:normAutofit/>
          </a:bodyPr>
          <a:lstStyle/>
          <a:p>
            <a:r>
              <a:rPr lang="en-IE" sz="1867" dirty="0"/>
              <a:t>Introductions &amp; Agenda</a:t>
            </a:r>
          </a:p>
          <a:p>
            <a:r>
              <a:rPr lang="en-IE" sz="1867" dirty="0"/>
              <a:t>Who is …? </a:t>
            </a:r>
          </a:p>
          <a:p>
            <a:r>
              <a:rPr lang="en-IE" sz="1867" dirty="0"/>
              <a:t>Who are our mentees?</a:t>
            </a:r>
          </a:p>
          <a:p>
            <a:r>
              <a:rPr lang="en-IE" sz="1867" dirty="0"/>
              <a:t>Our mentoring approach</a:t>
            </a:r>
          </a:p>
          <a:p>
            <a:r>
              <a:rPr lang="en-IE" sz="1867" dirty="0"/>
              <a:t>Roles and responsibilities in mentoring</a:t>
            </a:r>
          </a:p>
          <a:p>
            <a:r>
              <a:rPr lang="en-IE" sz="1867" dirty="0"/>
              <a:t>Processes in mentoring: Garvey's 3-phase model</a:t>
            </a:r>
          </a:p>
          <a:p>
            <a:r>
              <a:rPr lang="en-IE" sz="1867" dirty="0"/>
              <a:t>Matching</a:t>
            </a:r>
          </a:p>
          <a:p>
            <a:r>
              <a:rPr lang="en-IE" sz="1867" dirty="0"/>
              <a:t>Values: Exercise</a:t>
            </a:r>
          </a:p>
          <a:p>
            <a:r>
              <a:rPr lang="en-IE" sz="1867" dirty="0"/>
              <a:t>Techniques: An overview</a:t>
            </a:r>
          </a:p>
          <a:p>
            <a:r>
              <a:rPr lang="en-IE" sz="1867" dirty="0"/>
              <a:t>What next?</a:t>
            </a:r>
          </a:p>
          <a:p>
            <a:r>
              <a:rPr lang="en-IE" sz="1867" dirty="0"/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1030136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Introductions</a:t>
            </a:r>
            <a:endParaRPr lang="en-I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0355" y="1320953"/>
            <a:ext cx="10932117" cy="4819523"/>
          </a:xfrm>
        </p:spPr>
        <p:txBody>
          <a:bodyPr>
            <a:normAutofit/>
          </a:bodyPr>
          <a:lstStyle/>
          <a:p>
            <a:pPr lvl="1"/>
            <a:r>
              <a:rPr lang="de-DE" sz="1867" dirty="0"/>
              <a:t>Division </a:t>
            </a:r>
            <a:r>
              <a:rPr lang="de-DE" sz="1867" dirty="0" err="1"/>
              <a:t>into</a:t>
            </a:r>
            <a:r>
              <a:rPr lang="de-DE" sz="1867" dirty="0"/>
              <a:t> </a:t>
            </a:r>
            <a:r>
              <a:rPr lang="de-DE" sz="1867" dirty="0" err="1"/>
              <a:t>groups</a:t>
            </a:r>
            <a:r>
              <a:rPr lang="de-DE" sz="1867" dirty="0"/>
              <a:t> </a:t>
            </a:r>
            <a:r>
              <a:rPr lang="de-DE" sz="1867" dirty="0" err="1"/>
              <a:t>of</a:t>
            </a:r>
            <a:r>
              <a:rPr lang="de-DE" sz="1867" dirty="0"/>
              <a:t> 2 </a:t>
            </a:r>
          </a:p>
          <a:p>
            <a:pPr lvl="1"/>
            <a:r>
              <a:rPr lang="de-DE" sz="1867" dirty="0"/>
              <a:t>Time: 8 min (4 min per </a:t>
            </a:r>
            <a:r>
              <a:rPr lang="de-DE" sz="1867" dirty="0" err="1"/>
              <a:t>person</a:t>
            </a:r>
            <a:r>
              <a:rPr lang="de-DE" sz="1867" dirty="0"/>
              <a:t>)</a:t>
            </a:r>
          </a:p>
          <a:p>
            <a:pPr lvl="1"/>
            <a:r>
              <a:rPr lang="de-DE" sz="1867" dirty="0" err="1"/>
              <a:t>Afterwards</a:t>
            </a:r>
            <a:r>
              <a:rPr lang="de-DE" sz="1867" dirty="0"/>
              <a:t>, </a:t>
            </a:r>
            <a:r>
              <a:rPr lang="de-DE" sz="1867" dirty="0" err="1"/>
              <a:t>each</a:t>
            </a:r>
            <a:r>
              <a:rPr lang="de-DE" sz="1867" dirty="0"/>
              <a:t> </a:t>
            </a:r>
            <a:r>
              <a:rPr lang="de-DE" sz="1867" dirty="0" err="1"/>
              <a:t>person</a:t>
            </a:r>
            <a:r>
              <a:rPr lang="de-DE" sz="1867" dirty="0"/>
              <a:t> </a:t>
            </a:r>
            <a:r>
              <a:rPr lang="de-DE" sz="1867" dirty="0" err="1"/>
              <a:t>briefly</a:t>
            </a:r>
            <a:r>
              <a:rPr lang="de-DE" sz="1867" dirty="0"/>
              <a:t> </a:t>
            </a:r>
            <a:r>
              <a:rPr lang="de-DE" sz="1867" dirty="0" err="1"/>
              <a:t>introduces</a:t>
            </a:r>
            <a:r>
              <a:rPr lang="de-DE" sz="1867" dirty="0"/>
              <a:t> her/</a:t>
            </a:r>
            <a:r>
              <a:rPr lang="de-DE" sz="1867" dirty="0" err="1"/>
              <a:t>his</a:t>
            </a:r>
            <a:r>
              <a:rPr lang="de-DE" sz="1867" dirty="0"/>
              <a:t> </a:t>
            </a:r>
            <a:r>
              <a:rPr lang="de-DE" sz="1867" dirty="0" err="1"/>
              <a:t>interlocutor</a:t>
            </a:r>
            <a:r>
              <a:rPr lang="de-DE" sz="1867" dirty="0"/>
              <a:t> in 30 sec.</a:t>
            </a:r>
          </a:p>
          <a:p>
            <a:pPr marL="457121" lvl="1" indent="0">
              <a:buNone/>
            </a:pPr>
            <a:endParaRPr lang="de-DE" sz="1867" dirty="0"/>
          </a:p>
          <a:p>
            <a:pPr marL="457121" lvl="1" indent="0">
              <a:buNone/>
            </a:pPr>
            <a:r>
              <a:rPr lang="de-DE" sz="1867" b="1" dirty="0"/>
              <a:t>Guiding </a:t>
            </a:r>
            <a:r>
              <a:rPr lang="de-DE" sz="1867" b="1" dirty="0" err="1"/>
              <a:t>questions</a:t>
            </a:r>
            <a:r>
              <a:rPr lang="de-DE" sz="1867" b="1" dirty="0"/>
              <a:t>:</a:t>
            </a:r>
          </a:p>
          <a:p>
            <a:pPr lvl="1"/>
            <a:r>
              <a:rPr lang="de-DE" sz="1867" dirty="0"/>
              <a:t>Who </a:t>
            </a:r>
            <a:r>
              <a:rPr lang="de-DE" sz="1867" dirty="0" err="1"/>
              <a:t>are</a:t>
            </a:r>
            <a:r>
              <a:rPr lang="de-DE" sz="1867" dirty="0"/>
              <a:t> </a:t>
            </a:r>
            <a:r>
              <a:rPr lang="de-DE" sz="1867" dirty="0" err="1"/>
              <a:t>you</a:t>
            </a:r>
            <a:r>
              <a:rPr lang="de-DE" sz="1867" dirty="0"/>
              <a:t>?</a:t>
            </a:r>
          </a:p>
          <a:p>
            <a:pPr lvl="1"/>
            <a:r>
              <a:rPr lang="de-DE" sz="1867" dirty="0" err="1"/>
              <a:t>What</a:t>
            </a:r>
            <a:r>
              <a:rPr lang="de-DE" sz="1867" dirty="0"/>
              <a:t> do </a:t>
            </a:r>
            <a:r>
              <a:rPr lang="de-DE" sz="1867" dirty="0" err="1"/>
              <a:t>you</a:t>
            </a:r>
            <a:r>
              <a:rPr lang="de-DE" sz="1867" dirty="0"/>
              <a:t> do?</a:t>
            </a:r>
          </a:p>
          <a:p>
            <a:pPr lvl="1"/>
            <a:r>
              <a:rPr lang="de-DE" sz="1867" dirty="0" err="1"/>
              <a:t>Have</a:t>
            </a:r>
            <a:r>
              <a:rPr lang="de-DE" sz="1867" dirty="0"/>
              <a:t> </a:t>
            </a:r>
            <a:r>
              <a:rPr lang="de-DE" sz="1867" dirty="0" err="1"/>
              <a:t>you</a:t>
            </a:r>
            <a:r>
              <a:rPr lang="de-DE" sz="1867" dirty="0"/>
              <a:t> </a:t>
            </a:r>
            <a:r>
              <a:rPr lang="de-DE" sz="1867" dirty="0" err="1"/>
              <a:t>worked</a:t>
            </a:r>
            <a:r>
              <a:rPr lang="de-DE" sz="1867" dirty="0"/>
              <a:t> </a:t>
            </a:r>
            <a:r>
              <a:rPr lang="de-DE" sz="1867" dirty="0" err="1"/>
              <a:t>with</a:t>
            </a:r>
            <a:r>
              <a:rPr lang="de-DE" sz="1867" dirty="0"/>
              <a:t> a </a:t>
            </a:r>
            <a:r>
              <a:rPr lang="de-DE" sz="1867" dirty="0" err="1"/>
              <a:t>mentee</a:t>
            </a:r>
            <a:r>
              <a:rPr lang="de-DE" sz="1867" dirty="0"/>
              <a:t> </a:t>
            </a:r>
            <a:r>
              <a:rPr lang="de-DE" sz="1867" dirty="0" err="1"/>
              <a:t>before</a:t>
            </a:r>
            <a:r>
              <a:rPr lang="de-DE" sz="1867" dirty="0"/>
              <a:t>?</a:t>
            </a:r>
          </a:p>
          <a:p>
            <a:pPr lvl="1"/>
            <a:r>
              <a:rPr lang="de-DE" sz="1867" dirty="0" err="1"/>
              <a:t>What</a:t>
            </a:r>
            <a:r>
              <a:rPr lang="de-DE" sz="1867" dirty="0"/>
              <a:t> </a:t>
            </a:r>
            <a:r>
              <a:rPr lang="de-DE" sz="1867" dirty="0" err="1"/>
              <a:t>are</a:t>
            </a:r>
            <a:r>
              <a:rPr lang="de-DE" sz="1867" dirty="0"/>
              <a:t> </a:t>
            </a:r>
            <a:r>
              <a:rPr lang="de-DE" sz="1867" dirty="0" err="1"/>
              <a:t>your</a:t>
            </a:r>
            <a:r>
              <a:rPr lang="de-DE" sz="1867" dirty="0"/>
              <a:t> </a:t>
            </a:r>
            <a:r>
              <a:rPr lang="de-DE" sz="1867" dirty="0" err="1"/>
              <a:t>expectations</a:t>
            </a:r>
            <a:r>
              <a:rPr lang="de-DE" sz="1867" dirty="0"/>
              <a:t> </a:t>
            </a:r>
            <a:r>
              <a:rPr lang="de-DE" sz="1867" dirty="0" err="1"/>
              <a:t>of</a:t>
            </a:r>
            <a:r>
              <a:rPr lang="de-DE" sz="1867" dirty="0"/>
              <a:t> </a:t>
            </a:r>
            <a:r>
              <a:rPr lang="de-DE" sz="1867" dirty="0" err="1"/>
              <a:t>today's</a:t>
            </a:r>
            <a:r>
              <a:rPr lang="de-DE" sz="1867" dirty="0"/>
              <a:t> </a:t>
            </a:r>
            <a:r>
              <a:rPr lang="de-DE" sz="1867" dirty="0" err="1"/>
              <a:t>workshop</a:t>
            </a:r>
            <a:r>
              <a:rPr lang="de-DE" sz="1867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84222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Who </a:t>
            </a:r>
            <a:r>
              <a:rPr lang="de-DE" dirty="0" err="1"/>
              <a:t>are</a:t>
            </a:r>
            <a:r>
              <a:rPr lang="de-DE" dirty="0"/>
              <a:t>...</a:t>
            </a:r>
            <a:endParaRPr lang="en-I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0355" y="1320953"/>
            <a:ext cx="5346963" cy="4819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67" b="1" dirty="0"/>
              <a:t>Who </a:t>
            </a:r>
            <a:r>
              <a:rPr lang="de-DE" sz="1867" b="1" dirty="0" err="1"/>
              <a:t>are</a:t>
            </a:r>
            <a:r>
              <a:rPr lang="de-DE" sz="1867" b="1" dirty="0"/>
              <a:t> </a:t>
            </a:r>
            <a:r>
              <a:rPr lang="de-DE" sz="1867" b="1" dirty="0" err="1"/>
              <a:t>we</a:t>
            </a:r>
            <a:r>
              <a:rPr lang="de-DE" sz="1867" b="1" dirty="0"/>
              <a:t>?</a:t>
            </a:r>
          </a:p>
          <a:p>
            <a:r>
              <a:rPr lang="de-DE" sz="1867" dirty="0"/>
              <a:t>Name </a:t>
            </a:r>
            <a:r>
              <a:rPr lang="de-DE" sz="1867" dirty="0" err="1"/>
              <a:t>of</a:t>
            </a:r>
            <a:r>
              <a:rPr lang="de-DE" sz="1867" dirty="0"/>
              <a:t> </a:t>
            </a:r>
            <a:r>
              <a:rPr lang="de-DE" sz="1867" dirty="0" err="1"/>
              <a:t>organisation</a:t>
            </a:r>
            <a:endParaRPr lang="de-DE" sz="1867" dirty="0"/>
          </a:p>
          <a:p>
            <a:r>
              <a:rPr lang="de-DE" sz="1867" dirty="0"/>
              <a:t>Name </a:t>
            </a:r>
            <a:r>
              <a:rPr lang="de-DE" sz="1867" dirty="0" err="1"/>
              <a:t>of</a:t>
            </a:r>
            <a:r>
              <a:rPr lang="de-DE" sz="1867" dirty="0"/>
              <a:t> </a:t>
            </a:r>
            <a:r>
              <a:rPr lang="de-DE" sz="1867" dirty="0" err="1"/>
              <a:t>trainers</a:t>
            </a:r>
            <a:r>
              <a:rPr lang="de-DE" sz="1867" dirty="0"/>
              <a:t> </a:t>
            </a:r>
            <a:r>
              <a:rPr lang="de-DE" sz="1867" dirty="0" err="1"/>
              <a:t>delivering</a:t>
            </a:r>
            <a:r>
              <a:rPr lang="de-DE" sz="1867" dirty="0"/>
              <a:t> </a:t>
            </a:r>
            <a:r>
              <a:rPr lang="de-DE" sz="1867" dirty="0" err="1"/>
              <a:t>the</a:t>
            </a:r>
            <a:r>
              <a:rPr lang="de-DE" sz="1867" dirty="0"/>
              <a:t> </a:t>
            </a:r>
            <a:r>
              <a:rPr lang="de-DE" sz="1867" dirty="0" err="1"/>
              <a:t>workshop</a:t>
            </a:r>
            <a:endParaRPr lang="de-DE" sz="1867" dirty="0"/>
          </a:p>
          <a:p>
            <a:r>
              <a:rPr lang="de-DE" sz="1867" dirty="0"/>
              <a:t>Experience in </a:t>
            </a:r>
            <a:r>
              <a:rPr lang="de-DE" sz="1867" dirty="0" err="1"/>
              <a:t>mentoring</a:t>
            </a:r>
            <a:endParaRPr lang="de-DE" sz="1867" dirty="0"/>
          </a:p>
          <a:p>
            <a:pPr marL="0" indent="0">
              <a:buNone/>
            </a:pPr>
            <a:endParaRPr lang="de-DE" sz="1867" dirty="0"/>
          </a:p>
          <a:p>
            <a:pPr marL="0" indent="0">
              <a:buNone/>
            </a:pPr>
            <a:r>
              <a:rPr lang="de-DE" sz="1867" dirty="0" err="1"/>
              <a:t>Objectives</a:t>
            </a:r>
            <a:r>
              <a:rPr lang="de-DE" sz="1867" dirty="0"/>
              <a:t> and </a:t>
            </a:r>
            <a:r>
              <a:rPr lang="de-DE" sz="1867" dirty="0" err="1"/>
              <a:t>scope</a:t>
            </a:r>
            <a:r>
              <a:rPr lang="de-DE" sz="1867" dirty="0"/>
              <a:t> </a:t>
            </a:r>
            <a:r>
              <a:rPr lang="de-DE" sz="1867" dirty="0" err="1"/>
              <a:t>of</a:t>
            </a:r>
            <a:r>
              <a:rPr lang="de-DE" sz="1867" dirty="0"/>
              <a:t> </a:t>
            </a:r>
            <a:r>
              <a:rPr lang="de-DE" sz="1867" dirty="0" err="1"/>
              <a:t>organisation</a:t>
            </a:r>
            <a:endParaRPr lang="de-DE" sz="1867" dirty="0"/>
          </a:p>
          <a:p>
            <a:r>
              <a:rPr lang="de-DE" sz="1867" dirty="0"/>
              <a:t>Date </a:t>
            </a:r>
            <a:r>
              <a:rPr lang="de-DE" sz="1867" dirty="0" err="1"/>
              <a:t>of</a:t>
            </a:r>
            <a:r>
              <a:rPr lang="de-DE" sz="1867" dirty="0"/>
              <a:t> </a:t>
            </a:r>
            <a:r>
              <a:rPr lang="de-DE" sz="1867" dirty="0" err="1"/>
              <a:t>registration</a:t>
            </a:r>
            <a:endParaRPr lang="de-DE" sz="1867" dirty="0"/>
          </a:p>
          <a:p>
            <a:r>
              <a:rPr lang="de-DE" sz="1867" dirty="0"/>
              <a:t># </a:t>
            </a:r>
            <a:r>
              <a:rPr lang="de-DE" sz="1867" dirty="0" err="1"/>
              <a:t>of</a:t>
            </a:r>
            <a:r>
              <a:rPr lang="de-DE" sz="1867" dirty="0"/>
              <a:t> </a:t>
            </a:r>
            <a:r>
              <a:rPr lang="de-DE" sz="1867" dirty="0" err="1"/>
              <a:t>employees</a:t>
            </a:r>
            <a:endParaRPr lang="de-DE" sz="1867" dirty="0"/>
          </a:p>
          <a:p>
            <a:r>
              <a:rPr lang="de-DE" sz="1867" dirty="0" err="1"/>
              <a:t>Objectives</a:t>
            </a:r>
            <a:r>
              <a:rPr lang="de-DE" sz="1867" dirty="0"/>
              <a:t>, </a:t>
            </a:r>
            <a:r>
              <a:rPr lang="de-DE" sz="1867" dirty="0" err="1"/>
              <a:t>mission</a:t>
            </a:r>
            <a:endParaRPr lang="de-DE" sz="1867" dirty="0"/>
          </a:p>
          <a:p>
            <a:r>
              <a:rPr lang="de-DE" sz="1867" dirty="0"/>
              <a:t># </a:t>
            </a:r>
            <a:r>
              <a:rPr lang="de-DE" sz="1867" dirty="0" err="1"/>
              <a:t>of</a:t>
            </a:r>
            <a:r>
              <a:rPr lang="de-DE" sz="1867" dirty="0"/>
              <a:t> </a:t>
            </a:r>
            <a:r>
              <a:rPr lang="de-DE" sz="1867" dirty="0" err="1"/>
              <a:t>hours</a:t>
            </a:r>
            <a:r>
              <a:rPr lang="de-DE" sz="1867" dirty="0"/>
              <a:t> </a:t>
            </a:r>
            <a:r>
              <a:rPr lang="de-DE" sz="1867" dirty="0" err="1"/>
              <a:t>of</a:t>
            </a:r>
            <a:r>
              <a:rPr lang="de-DE" sz="1867" dirty="0"/>
              <a:t> support </a:t>
            </a:r>
            <a:r>
              <a:rPr lang="de-DE" sz="1867" dirty="0" err="1"/>
              <a:t>delivered</a:t>
            </a:r>
            <a:r>
              <a:rPr lang="de-DE" sz="1867" dirty="0"/>
              <a:t> per </a:t>
            </a:r>
            <a:r>
              <a:rPr lang="de-DE" sz="1867" dirty="0" err="1"/>
              <a:t>year</a:t>
            </a:r>
            <a:endParaRPr lang="de-DE" sz="1867" dirty="0"/>
          </a:p>
          <a:p>
            <a:r>
              <a:rPr lang="de-DE" sz="1867" dirty="0"/>
              <a:t>Regional </a:t>
            </a:r>
            <a:r>
              <a:rPr lang="de-DE" sz="1867" dirty="0" err="1"/>
              <a:t>coverage</a:t>
            </a:r>
            <a:endParaRPr lang="de-DE" sz="1867" dirty="0"/>
          </a:p>
          <a:p>
            <a:pPr marL="0" indent="0">
              <a:buNone/>
            </a:pPr>
            <a:endParaRPr lang="de-DE" dirty="0"/>
          </a:p>
          <a:p>
            <a:pPr>
              <a:buFontTx/>
              <a:buChar char="-"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FA70342F-52B2-21ED-9853-AC7E191B1ABA}"/>
              </a:ext>
            </a:extLst>
          </p:cNvPr>
          <p:cNvSpPr txBox="1">
            <a:spLocks/>
          </p:cNvSpPr>
          <p:nvPr/>
        </p:nvSpPr>
        <p:spPr>
          <a:xfrm>
            <a:off x="6214685" y="1320953"/>
            <a:ext cx="5346963" cy="481952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24" indent="-171424" algn="l" defTabSz="685697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1pPr>
            <a:lvl2pPr marL="514273" indent="-171424" algn="l" defTabSz="685697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25" kern="1200" baseline="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2pPr>
            <a:lvl3pPr marL="857121" indent="-171424" algn="l" defTabSz="685697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25" kern="1200" baseline="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3pPr>
            <a:lvl4pPr marL="1199970" indent="-171424" algn="l" defTabSz="685697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4pPr>
            <a:lvl5pPr marL="1542819" indent="-171424" algn="l" defTabSz="685697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5pPr>
            <a:lvl6pPr marL="1885667" indent="-171424" algn="l" defTabSz="685697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516" indent="-171424" algn="l" defTabSz="685697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364" indent="-171424" algn="l" defTabSz="685697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213" indent="-171424" algn="l" defTabSz="685697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867" b="1" dirty="0"/>
              <a:t>Who </a:t>
            </a:r>
            <a:r>
              <a:rPr lang="de-DE" sz="1867" b="1" dirty="0" err="1"/>
              <a:t>are</a:t>
            </a:r>
            <a:r>
              <a:rPr lang="de-DE" sz="1867" b="1" dirty="0"/>
              <a:t> </a:t>
            </a:r>
            <a:r>
              <a:rPr lang="de-DE" sz="1867" b="1" dirty="0" err="1"/>
              <a:t>our</a:t>
            </a:r>
            <a:r>
              <a:rPr lang="de-DE" sz="1867" b="1" dirty="0"/>
              <a:t> </a:t>
            </a:r>
            <a:r>
              <a:rPr lang="de-DE" sz="1867" b="1" dirty="0" err="1"/>
              <a:t>mentees</a:t>
            </a:r>
            <a:r>
              <a:rPr lang="de-DE" sz="1867" b="1" dirty="0"/>
              <a:t>?</a:t>
            </a:r>
          </a:p>
          <a:p>
            <a:r>
              <a:rPr lang="de-DE" sz="1867" dirty="0"/>
              <a:t>Entrepreneurs </a:t>
            </a:r>
            <a:r>
              <a:rPr lang="de-DE" sz="1867" dirty="0" err="1"/>
              <a:t>from</a:t>
            </a:r>
            <a:r>
              <a:rPr lang="de-DE" sz="1867" dirty="0"/>
              <a:t> </a:t>
            </a:r>
            <a:r>
              <a:rPr lang="de-DE" sz="1867" dirty="0" err="1"/>
              <a:t>the</a:t>
            </a:r>
            <a:r>
              <a:rPr lang="de-DE" sz="1867" dirty="0"/>
              <a:t> </a:t>
            </a:r>
            <a:r>
              <a:rPr lang="de-DE" sz="1867" dirty="0" err="1"/>
              <a:t>region</a:t>
            </a:r>
            <a:endParaRPr lang="de-DE" sz="1867" dirty="0"/>
          </a:p>
          <a:p>
            <a:r>
              <a:rPr lang="de-DE" sz="1867" dirty="0" err="1"/>
              <a:t>Either</a:t>
            </a:r>
            <a:r>
              <a:rPr lang="de-DE" sz="1867" dirty="0"/>
              <a:t> </a:t>
            </a:r>
            <a:r>
              <a:rPr lang="de-DE" sz="1867" dirty="0" err="1"/>
              <a:t>currently</a:t>
            </a:r>
            <a:r>
              <a:rPr lang="de-DE" sz="1867" dirty="0"/>
              <a:t> in </a:t>
            </a:r>
            <a:r>
              <a:rPr lang="de-DE" sz="1867" dirty="0" err="1"/>
              <a:t>the</a:t>
            </a:r>
            <a:r>
              <a:rPr lang="de-DE" sz="1867" dirty="0"/>
              <a:t> </a:t>
            </a:r>
            <a:r>
              <a:rPr lang="de-DE" sz="1867" dirty="0" err="1"/>
              <a:t>start-up</a:t>
            </a:r>
            <a:r>
              <a:rPr lang="de-DE" sz="1867" dirty="0"/>
              <a:t> </a:t>
            </a:r>
            <a:r>
              <a:rPr lang="de-DE" sz="1867" dirty="0" err="1"/>
              <a:t>process</a:t>
            </a:r>
            <a:r>
              <a:rPr lang="de-DE" sz="1867" dirty="0"/>
              <a:t> </a:t>
            </a:r>
            <a:r>
              <a:rPr lang="de-DE" sz="1867" dirty="0" err="1"/>
              <a:t>or</a:t>
            </a:r>
            <a:r>
              <a:rPr lang="de-DE" sz="1867" dirty="0"/>
              <a:t> </a:t>
            </a:r>
            <a:r>
              <a:rPr lang="de-DE" sz="1867" dirty="0" err="1"/>
              <a:t>active</a:t>
            </a:r>
            <a:r>
              <a:rPr lang="de-DE" sz="1867" dirty="0"/>
              <a:t> </a:t>
            </a:r>
            <a:r>
              <a:rPr lang="de-DE" sz="1867" dirty="0" err="1"/>
              <a:t>for</a:t>
            </a:r>
            <a:r>
              <a:rPr lang="de-DE" sz="1867" dirty="0"/>
              <a:t> </a:t>
            </a:r>
            <a:r>
              <a:rPr lang="de-DE" sz="1867" dirty="0" err="1"/>
              <a:t>less</a:t>
            </a:r>
            <a:r>
              <a:rPr lang="de-DE" sz="1867" dirty="0"/>
              <a:t> </a:t>
            </a:r>
            <a:r>
              <a:rPr lang="de-DE" sz="1867" dirty="0" err="1"/>
              <a:t>than</a:t>
            </a:r>
            <a:r>
              <a:rPr lang="de-DE" sz="1867" dirty="0"/>
              <a:t> 3 </a:t>
            </a:r>
            <a:r>
              <a:rPr lang="de-DE" sz="1867" dirty="0" err="1"/>
              <a:t>years</a:t>
            </a:r>
            <a:r>
              <a:rPr lang="de-DE" sz="1867" dirty="0"/>
              <a:t>.</a:t>
            </a:r>
          </a:p>
          <a:p>
            <a:r>
              <a:rPr lang="de-DE" sz="1867" dirty="0"/>
              <a:t>Age: 20-35 </a:t>
            </a:r>
            <a:r>
              <a:rPr lang="de-DE" sz="1867" dirty="0" err="1"/>
              <a:t>years</a:t>
            </a:r>
            <a:endParaRPr lang="de-DE" sz="1867" dirty="0"/>
          </a:p>
          <a:p>
            <a:r>
              <a:rPr lang="de-DE" sz="1867" dirty="0" err="1"/>
              <a:t>Predominantly</a:t>
            </a:r>
            <a:r>
              <a:rPr lang="de-DE" sz="1867" dirty="0"/>
              <a:t> </a:t>
            </a:r>
            <a:r>
              <a:rPr lang="de-DE" sz="1867" dirty="0" err="1"/>
              <a:t>busineses</a:t>
            </a:r>
            <a:r>
              <a:rPr lang="de-DE" sz="1867" dirty="0"/>
              <a:t> in </a:t>
            </a:r>
            <a:r>
              <a:rPr lang="de-DE" sz="1867" dirty="0" err="1"/>
              <a:t>services</a:t>
            </a:r>
            <a:endParaRPr lang="de-DE" sz="1867" dirty="0"/>
          </a:p>
          <a:p>
            <a:pPr marL="0" indent="0">
              <a:buNone/>
            </a:pPr>
            <a:endParaRPr lang="de-DE" sz="1867" dirty="0"/>
          </a:p>
          <a:p>
            <a:pPr marL="0" indent="0">
              <a:buNone/>
            </a:pPr>
            <a:r>
              <a:rPr lang="de-DE" sz="1867" b="1" dirty="0" err="1"/>
              <a:t>Typical</a:t>
            </a:r>
            <a:r>
              <a:rPr lang="de-DE" sz="1867" b="1" dirty="0"/>
              <a:t> </a:t>
            </a:r>
            <a:r>
              <a:rPr lang="de-DE" sz="1867" b="1" dirty="0" err="1"/>
              <a:t>topics</a:t>
            </a:r>
            <a:r>
              <a:rPr lang="de-DE" sz="1867" b="1" dirty="0"/>
              <a:t>:</a:t>
            </a:r>
          </a:p>
          <a:p>
            <a:r>
              <a:rPr lang="de-DE" sz="1867" dirty="0"/>
              <a:t>Development </a:t>
            </a:r>
            <a:r>
              <a:rPr lang="de-DE" sz="1867" dirty="0" err="1"/>
              <a:t>of</a:t>
            </a:r>
            <a:r>
              <a:rPr lang="de-DE" sz="1867" dirty="0"/>
              <a:t> a </a:t>
            </a:r>
            <a:r>
              <a:rPr lang="de-DE" sz="1867" dirty="0" err="1"/>
              <a:t>sustainable</a:t>
            </a:r>
            <a:r>
              <a:rPr lang="de-DE" sz="1867" dirty="0"/>
              <a:t> </a:t>
            </a:r>
            <a:r>
              <a:rPr lang="de-DE" sz="1867" dirty="0" err="1"/>
              <a:t>business</a:t>
            </a:r>
            <a:r>
              <a:rPr lang="de-DE" sz="1867" dirty="0"/>
              <a:t> </a:t>
            </a:r>
            <a:r>
              <a:rPr lang="de-DE" sz="1867" dirty="0" err="1"/>
              <a:t>model</a:t>
            </a:r>
            <a:endParaRPr lang="de-DE" sz="1867" dirty="0"/>
          </a:p>
          <a:p>
            <a:r>
              <a:rPr lang="de-DE" sz="1867" dirty="0" err="1"/>
              <a:t>Strategy</a:t>
            </a:r>
            <a:r>
              <a:rPr lang="de-DE" sz="1867" dirty="0"/>
              <a:t>, </a:t>
            </a:r>
            <a:r>
              <a:rPr lang="de-DE" sz="1867" dirty="0" err="1"/>
              <a:t>entrepreneurial</a:t>
            </a:r>
            <a:r>
              <a:rPr lang="de-DE" sz="1867" dirty="0"/>
              <a:t> </a:t>
            </a:r>
            <a:r>
              <a:rPr lang="de-DE" sz="1867" dirty="0" err="1"/>
              <a:t>orientation</a:t>
            </a:r>
            <a:endParaRPr lang="de-DE" sz="1867" dirty="0"/>
          </a:p>
          <a:p>
            <a:r>
              <a:rPr lang="de-DE" sz="1867" dirty="0"/>
              <a:t>Development </a:t>
            </a:r>
            <a:r>
              <a:rPr lang="de-DE" sz="1867" dirty="0" err="1"/>
              <a:t>as</a:t>
            </a:r>
            <a:r>
              <a:rPr lang="de-DE" sz="1867" dirty="0"/>
              <a:t> an </a:t>
            </a:r>
            <a:r>
              <a:rPr lang="de-DE" sz="1867" dirty="0" err="1"/>
              <a:t>entrepreneur</a:t>
            </a:r>
            <a:endParaRPr lang="de-DE" sz="1867" dirty="0"/>
          </a:p>
          <a:p>
            <a:r>
              <a:rPr lang="de-DE" sz="1867" dirty="0"/>
              <a:t>Development </a:t>
            </a:r>
            <a:r>
              <a:rPr lang="de-DE" sz="1867" dirty="0" err="1"/>
              <a:t>as</a:t>
            </a:r>
            <a:r>
              <a:rPr lang="de-DE" sz="1867" dirty="0"/>
              <a:t> a </a:t>
            </a:r>
            <a:r>
              <a:rPr lang="de-DE" sz="1867" dirty="0" err="1"/>
              <a:t>person</a:t>
            </a:r>
            <a:endParaRPr lang="de-DE" sz="1867" dirty="0"/>
          </a:p>
          <a:p>
            <a:r>
              <a:rPr lang="de-DE" sz="1867" dirty="0"/>
              <a:t>Acquisition </a:t>
            </a:r>
            <a:r>
              <a:rPr lang="de-DE" sz="1867" dirty="0" err="1"/>
              <a:t>of</a:t>
            </a:r>
            <a:r>
              <a:rPr lang="de-DE" sz="1867" dirty="0"/>
              <a:t> </a:t>
            </a:r>
            <a:r>
              <a:rPr lang="de-DE" sz="1867" dirty="0" err="1"/>
              <a:t>customers</a:t>
            </a:r>
            <a:r>
              <a:rPr lang="de-DE" sz="1867" dirty="0"/>
              <a:t>; </a:t>
            </a:r>
            <a:r>
              <a:rPr lang="de-DE" sz="1867" dirty="0" err="1"/>
              <a:t>marketing</a:t>
            </a:r>
            <a:r>
              <a:rPr lang="de-DE" sz="1867" dirty="0"/>
              <a:t> &amp; </a:t>
            </a:r>
            <a:r>
              <a:rPr lang="de-DE" sz="1867" dirty="0" err="1"/>
              <a:t>sales</a:t>
            </a:r>
            <a:endParaRPr lang="de-DE" sz="1867" dirty="0"/>
          </a:p>
        </p:txBody>
      </p:sp>
    </p:spTree>
    <p:extLst>
      <p:ext uri="{BB962C8B-B14F-4D97-AF65-F5344CB8AC3E}">
        <p14:creationId xmlns:p14="http://schemas.microsoft.com/office/powerpoint/2010/main" val="3490846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mentees</a:t>
            </a:r>
            <a:r>
              <a:rPr lang="de-DE" dirty="0"/>
              <a:t> </a:t>
            </a:r>
            <a:r>
              <a:rPr lang="de-DE" dirty="0" err="1"/>
              <a:t>wish</a:t>
            </a:r>
            <a:r>
              <a:rPr lang="de-DE" dirty="0"/>
              <a:t> </a:t>
            </a:r>
            <a:r>
              <a:rPr lang="de-DE" dirty="0" err="1"/>
              <a:t>for</a:t>
            </a:r>
            <a:endParaRPr lang="en-I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0355" y="1320953"/>
            <a:ext cx="10932117" cy="4819523"/>
          </a:xfrm>
        </p:spPr>
        <p:txBody>
          <a:bodyPr>
            <a:normAutofit/>
          </a:bodyPr>
          <a:lstStyle/>
          <a:p>
            <a:pPr lvl="1"/>
            <a:r>
              <a:rPr lang="en-GB" sz="1867" dirty="0"/>
              <a:t>"Decision-making and reflection aid".</a:t>
            </a:r>
          </a:p>
          <a:p>
            <a:pPr lvl="1"/>
            <a:endParaRPr lang="en-GB" sz="1867" dirty="0"/>
          </a:p>
          <a:p>
            <a:pPr lvl="1"/>
            <a:r>
              <a:rPr lang="en-GB" sz="1867" dirty="0"/>
              <a:t>"Impulse giver who discusses visions and goals and does not immediately label everything as impossible"</a:t>
            </a:r>
          </a:p>
          <a:p>
            <a:pPr lvl="1"/>
            <a:endParaRPr lang="en-GB" sz="1867" dirty="0"/>
          </a:p>
          <a:p>
            <a:pPr lvl="1"/>
            <a:r>
              <a:rPr lang="en-GB" sz="1867" dirty="0"/>
              <a:t>"Someone who deals with our problems and finds the company exciting"</a:t>
            </a:r>
          </a:p>
          <a:p>
            <a:pPr lvl="1"/>
            <a:endParaRPr lang="en-GB" sz="1867" dirty="0"/>
          </a:p>
          <a:p>
            <a:pPr lvl="1"/>
            <a:r>
              <a:rPr lang="en-GB" sz="1867" dirty="0"/>
              <a:t>"A contact person who shares their experiences and passes on tips"</a:t>
            </a:r>
          </a:p>
          <a:p>
            <a:pPr lvl="1"/>
            <a:endParaRPr lang="en-GB" sz="1867" dirty="0"/>
          </a:p>
          <a:p>
            <a:pPr lvl="1"/>
            <a:r>
              <a:rPr lang="en-GB" sz="1867" dirty="0"/>
              <a:t>"I hope the mentor can also help me grow on a personal level"</a:t>
            </a:r>
          </a:p>
          <a:p>
            <a:pPr lvl="1"/>
            <a:endParaRPr lang="en-GB" sz="1867" dirty="0"/>
          </a:p>
          <a:p>
            <a:pPr lvl="1"/>
            <a:r>
              <a:rPr lang="en-GB" sz="1867" dirty="0"/>
              <a:t>"New perspectives and someone I can rely on"</a:t>
            </a:r>
          </a:p>
        </p:txBody>
      </p:sp>
    </p:spTree>
    <p:extLst>
      <p:ext uri="{BB962C8B-B14F-4D97-AF65-F5344CB8AC3E}">
        <p14:creationId xmlns:p14="http://schemas.microsoft.com/office/powerpoint/2010/main" val="3457334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approach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mentoring</a:t>
            </a:r>
            <a:endParaRPr lang="en-I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0356" y="1320953"/>
            <a:ext cx="7062473" cy="4819523"/>
          </a:xfrm>
        </p:spPr>
        <p:txBody>
          <a:bodyPr>
            <a:normAutofit lnSpcReduction="10000"/>
          </a:bodyPr>
          <a:lstStyle/>
          <a:p>
            <a:pPr marL="457121" lvl="1" indent="0">
              <a:lnSpc>
                <a:spcPct val="150000"/>
              </a:lnSpc>
              <a:buNone/>
            </a:pPr>
            <a:r>
              <a:rPr lang="en-GB" sz="1600" dirty="0"/>
              <a:t>"</a:t>
            </a:r>
            <a:r>
              <a:rPr lang="en-GB" sz="1600" b="1" dirty="0">
                <a:solidFill>
                  <a:schemeClr val="accent4">
                    <a:lumMod val="75000"/>
                  </a:schemeClr>
                </a:solidFill>
              </a:rPr>
              <a:t>Mentoring</a:t>
            </a:r>
            <a:r>
              <a:rPr lang="en-GB" sz="1600" dirty="0"/>
              <a:t> is a learning relationship between two people. It requires trust, commitment and emotional connection. It involves listening, questioning, challenging and supporting. Mentoring has a time frame."  </a:t>
            </a:r>
          </a:p>
          <a:p>
            <a:pPr marL="457121" lvl="1" indent="0">
              <a:lnSpc>
                <a:spcPct val="150000"/>
              </a:lnSpc>
              <a:buNone/>
            </a:pPr>
            <a:r>
              <a:rPr lang="en-GB" sz="1600" i="1" dirty="0"/>
              <a:t>Prof. Bob Garvey</a:t>
            </a:r>
          </a:p>
          <a:p>
            <a:pPr lvl="1">
              <a:lnSpc>
                <a:spcPct val="150000"/>
              </a:lnSpc>
            </a:pPr>
            <a:endParaRPr lang="en-GB" sz="1600" dirty="0"/>
          </a:p>
          <a:p>
            <a:pPr lvl="1">
              <a:lnSpc>
                <a:spcPct val="150000"/>
              </a:lnSpc>
            </a:pPr>
            <a:r>
              <a:rPr lang="en-GB" sz="1600" dirty="0"/>
              <a:t>Mentoring works best in a phase of transition.</a:t>
            </a:r>
          </a:p>
          <a:p>
            <a:pPr lvl="1">
              <a:lnSpc>
                <a:spcPct val="150000"/>
              </a:lnSpc>
            </a:pPr>
            <a:r>
              <a:rPr lang="en-GB" sz="1600" dirty="0"/>
              <a:t>In mentoring, the mentee's agenda always comes first</a:t>
            </a:r>
          </a:p>
          <a:p>
            <a:pPr lvl="1">
              <a:lnSpc>
                <a:spcPct val="150000"/>
              </a:lnSpc>
            </a:pPr>
            <a:endParaRPr lang="en-GB" sz="1600" dirty="0"/>
          </a:p>
          <a:p>
            <a:pPr marL="457121" lvl="1" indent="0">
              <a:lnSpc>
                <a:spcPct val="150000"/>
              </a:lnSpc>
              <a:buNone/>
            </a:pPr>
            <a:r>
              <a:rPr lang="en-GB" sz="1600" b="1" dirty="0"/>
              <a:t>Typically, three topics are worked on:</a:t>
            </a:r>
          </a:p>
          <a:p>
            <a:pPr lvl="1">
              <a:lnSpc>
                <a:spcPct val="150000"/>
              </a:lnSpc>
            </a:pPr>
            <a:r>
              <a:rPr lang="en-GB" sz="1600" dirty="0"/>
              <a:t>Mentee‘s business</a:t>
            </a:r>
          </a:p>
          <a:p>
            <a:pPr lvl="1">
              <a:lnSpc>
                <a:spcPct val="150000"/>
              </a:lnSpc>
            </a:pPr>
            <a:r>
              <a:rPr lang="en-GB" sz="1600" dirty="0"/>
              <a:t>Personal development</a:t>
            </a:r>
          </a:p>
          <a:p>
            <a:pPr lvl="1">
              <a:lnSpc>
                <a:spcPct val="150000"/>
              </a:lnSpc>
            </a:pPr>
            <a:r>
              <a:rPr lang="en-GB" sz="1600" dirty="0"/>
              <a:t>Relationship between mentee and mentor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EEB00834-A2F0-98EE-5BCE-86424EEDAAA8}"/>
              </a:ext>
            </a:extLst>
          </p:cNvPr>
          <p:cNvGrpSpPr/>
          <p:nvPr/>
        </p:nvGrpSpPr>
        <p:grpSpPr>
          <a:xfrm>
            <a:off x="7530988" y="1898932"/>
            <a:ext cx="4355693" cy="4130177"/>
            <a:chOff x="7644392" y="2673136"/>
            <a:chExt cx="3673953" cy="3447591"/>
          </a:xfrm>
        </p:grpSpPr>
        <p:sp>
          <p:nvSpPr>
            <p:cNvPr id="5" name="Ellipse 70">
              <a:extLst>
                <a:ext uri="{FF2B5EF4-FFF2-40B4-BE49-F238E27FC236}">
                  <a16:creationId xmlns:a16="http://schemas.microsoft.com/office/drawing/2014/main" id="{E023D38B-8BFB-F7AB-79F4-A0D67D44929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545265" y="2673136"/>
              <a:ext cx="1980000" cy="1980000"/>
            </a:xfrm>
            <a:prstGeom prst="ellipse">
              <a:avLst/>
            </a:prstGeom>
            <a:solidFill>
              <a:srgbClr val="FAD108">
                <a:alpha val="75000"/>
              </a:srgbClr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 sz="2400" dirty="0" err="1"/>
            </a:p>
          </p:txBody>
        </p:sp>
        <p:sp>
          <p:nvSpPr>
            <p:cNvPr id="6" name="Ellipse 72">
              <a:extLst>
                <a:ext uri="{FF2B5EF4-FFF2-40B4-BE49-F238E27FC236}">
                  <a16:creationId xmlns:a16="http://schemas.microsoft.com/office/drawing/2014/main" id="{0787683C-2384-80FF-65EF-BDE12933327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338345" y="4140727"/>
              <a:ext cx="1980000" cy="1980000"/>
            </a:xfrm>
            <a:prstGeom prst="ellipse">
              <a:avLst/>
            </a:prstGeom>
            <a:solidFill>
              <a:srgbClr val="DEE7EB">
                <a:alpha val="75000"/>
              </a:srgbClr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 sz="2400" dirty="0" err="1"/>
            </a:p>
          </p:txBody>
        </p:sp>
        <p:sp>
          <p:nvSpPr>
            <p:cNvPr id="7" name="Ellipse 73">
              <a:extLst>
                <a:ext uri="{FF2B5EF4-FFF2-40B4-BE49-F238E27FC236}">
                  <a16:creationId xmlns:a16="http://schemas.microsoft.com/office/drawing/2014/main" id="{D017D43D-5D21-28F1-FD35-4D94EBAA200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644392" y="4140727"/>
              <a:ext cx="1980000" cy="1980000"/>
            </a:xfrm>
            <a:prstGeom prst="ellipse">
              <a:avLst/>
            </a:prstGeom>
            <a:solidFill>
              <a:srgbClr val="F5B943">
                <a:alpha val="75726"/>
              </a:srgbClr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 sz="2400" dirty="0" err="1"/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0829381D-DBD6-4595-7D78-B5E36EE64AE4}"/>
                </a:ext>
              </a:extLst>
            </p:cNvPr>
            <p:cNvSpPr txBox="1"/>
            <p:nvPr/>
          </p:nvSpPr>
          <p:spPr>
            <a:xfrm>
              <a:off x="8695955" y="3284985"/>
              <a:ext cx="1678619" cy="55674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endParaRPr lang="de-DE" sz="1867" b="1" dirty="0"/>
            </a:p>
            <a:p>
              <a:pPr algn="ctr"/>
              <a:r>
                <a:rPr lang="de-DE" sz="1867" b="1" dirty="0"/>
                <a:t>Business</a:t>
              </a: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8110312B-9FE8-4626-58F7-01B00A3EC2CE}"/>
                </a:ext>
              </a:extLst>
            </p:cNvPr>
            <p:cNvSpPr txBox="1"/>
            <p:nvPr/>
          </p:nvSpPr>
          <p:spPr>
            <a:xfrm>
              <a:off x="9583983" y="4869817"/>
              <a:ext cx="1678619" cy="31691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de-DE" sz="1867" b="1" dirty="0" err="1"/>
                <a:t>Relationship</a:t>
              </a:r>
              <a:endParaRPr lang="de-DE" sz="1867" b="1" dirty="0"/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E1BC61A3-8AEA-52E7-8E79-FEFA33C3D928}"/>
                </a:ext>
              </a:extLst>
            </p:cNvPr>
            <p:cNvSpPr txBox="1"/>
            <p:nvPr/>
          </p:nvSpPr>
          <p:spPr>
            <a:xfrm>
              <a:off x="7795082" y="4896648"/>
              <a:ext cx="1678619" cy="31691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de-DE" sz="1867" b="1" dirty="0"/>
                <a:t>Person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8778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Roles</a:t>
            </a:r>
            <a:r>
              <a:rPr lang="de-DE" dirty="0"/>
              <a:t> and </a:t>
            </a:r>
            <a:r>
              <a:rPr lang="de-DE" dirty="0" err="1"/>
              <a:t>Responsibilities</a:t>
            </a:r>
            <a:endParaRPr lang="en-I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0356" y="1320953"/>
            <a:ext cx="7062473" cy="4819523"/>
          </a:xfrm>
        </p:spPr>
        <p:txBody>
          <a:bodyPr>
            <a:normAutofit/>
          </a:bodyPr>
          <a:lstStyle/>
          <a:p>
            <a:pPr marL="457121" lvl="1" indent="0">
              <a:buNone/>
            </a:pPr>
            <a:r>
              <a:rPr lang="de-DE" sz="1867" b="1" dirty="0"/>
              <a:t>Mentee:</a:t>
            </a:r>
          </a:p>
          <a:p>
            <a:pPr lvl="1"/>
            <a:r>
              <a:rPr lang="de-DE" sz="1867" dirty="0"/>
              <a:t>Drives </a:t>
            </a:r>
            <a:r>
              <a:rPr lang="de-DE" sz="1867" dirty="0" err="1"/>
              <a:t>the</a:t>
            </a:r>
            <a:r>
              <a:rPr lang="de-DE" sz="1867" dirty="0"/>
              <a:t> </a:t>
            </a:r>
            <a:r>
              <a:rPr lang="de-DE" sz="1867" dirty="0" err="1"/>
              <a:t>agenda</a:t>
            </a:r>
            <a:endParaRPr lang="de-DE" sz="1867" dirty="0"/>
          </a:p>
          <a:p>
            <a:pPr lvl="1"/>
            <a:r>
              <a:rPr lang="de-DE" sz="1867" dirty="0" err="1"/>
              <a:t>Responsible</a:t>
            </a:r>
            <a:r>
              <a:rPr lang="de-DE" sz="1867" dirty="0"/>
              <a:t> </a:t>
            </a:r>
            <a:r>
              <a:rPr lang="de-DE" sz="1867" dirty="0" err="1"/>
              <a:t>for</a:t>
            </a:r>
            <a:r>
              <a:rPr lang="de-DE" sz="1867" dirty="0"/>
              <a:t> </a:t>
            </a:r>
            <a:r>
              <a:rPr lang="de-DE" sz="1867" dirty="0" err="1"/>
              <a:t>progress</a:t>
            </a:r>
            <a:endParaRPr lang="de-DE" sz="1867" dirty="0"/>
          </a:p>
          <a:p>
            <a:pPr lvl="1"/>
            <a:r>
              <a:rPr lang="de-DE" sz="1867" dirty="0" err="1"/>
              <a:t>Responsible</a:t>
            </a:r>
            <a:r>
              <a:rPr lang="de-DE" sz="1867" dirty="0"/>
              <a:t> </a:t>
            </a:r>
            <a:r>
              <a:rPr lang="de-DE" sz="1867" dirty="0" err="1"/>
              <a:t>for</a:t>
            </a:r>
            <a:r>
              <a:rPr lang="de-DE" sz="1867" dirty="0"/>
              <a:t> </a:t>
            </a:r>
            <a:r>
              <a:rPr lang="de-DE" sz="1867" dirty="0" err="1"/>
              <a:t>the</a:t>
            </a:r>
            <a:r>
              <a:rPr lang="de-DE" sz="1867" dirty="0"/>
              <a:t> </a:t>
            </a:r>
            <a:r>
              <a:rPr lang="de-DE" sz="1867" dirty="0" err="1"/>
              <a:t>relationship</a:t>
            </a:r>
            <a:endParaRPr lang="de-DE" sz="1867" dirty="0"/>
          </a:p>
          <a:p>
            <a:pPr marL="457121" lvl="1" indent="0">
              <a:buNone/>
            </a:pPr>
            <a:endParaRPr lang="de-DE" sz="1867" dirty="0"/>
          </a:p>
          <a:p>
            <a:pPr marL="457121" lvl="1" indent="0">
              <a:buNone/>
            </a:pPr>
            <a:r>
              <a:rPr lang="de-DE" sz="1867" b="1" dirty="0"/>
              <a:t>Mentor: </a:t>
            </a:r>
          </a:p>
          <a:p>
            <a:pPr lvl="1"/>
            <a:r>
              <a:rPr lang="de-DE" sz="1867" dirty="0" err="1"/>
              <a:t>Responsible</a:t>
            </a:r>
            <a:r>
              <a:rPr lang="de-DE" sz="1867" dirty="0"/>
              <a:t> </a:t>
            </a:r>
            <a:r>
              <a:rPr lang="de-DE" sz="1867" dirty="0" err="1"/>
              <a:t>for</a:t>
            </a:r>
            <a:r>
              <a:rPr lang="de-DE" sz="1867" dirty="0"/>
              <a:t> </a:t>
            </a:r>
            <a:r>
              <a:rPr lang="de-DE" sz="1867" dirty="0" err="1"/>
              <a:t>the</a:t>
            </a:r>
            <a:r>
              <a:rPr lang="de-DE" sz="1867" dirty="0"/>
              <a:t> </a:t>
            </a:r>
            <a:r>
              <a:rPr lang="de-DE" sz="1867" dirty="0" err="1"/>
              <a:t>process</a:t>
            </a:r>
            <a:endParaRPr lang="de-DE" sz="1867" dirty="0"/>
          </a:p>
          <a:p>
            <a:pPr lvl="1"/>
            <a:r>
              <a:rPr lang="de-DE" sz="1867" dirty="0" err="1"/>
              <a:t>Responsible</a:t>
            </a:r>
            <a:r>
              <a:rPr lang="de-DE" sz="1867" dirty="0"/>
              <a:t> </a:t>
            </a:r>
            <a:r>
              <a:rPr lang="de-DE" sz="1867" dirty="0" err="1"/>
              <a:t>for</a:t>
            </a:r>
            <a:r>
              <a:rPr lang="de-DE" sz="1867" dirty="0"/>
              <a:t> </a:t>
            </a:r>
            <a:r>
              <a:rPr lang="de-DE" sz="1867" dirty="0" err="1"/>
              <a:t>the</a:t>
            </a:r>
            <a:r>
              <a:rPr lang="de-DE" sz="1867" dirty="0"/>
              <a:t> </a:t>
            </a:r>
            <a:r>
              <a:rPr lang="de-DE" sz="1867" dirty="0" err="1"/>
              <a:t>relationship</a:t>
            </a:r>
            <a:endParaRPr lang="de-DE" sz="1867" dirty="0"/>
          </a:p>
          <a:p>
            <a:pPr lvl="1"/>
            <a:r>
              <a:rPr lang="de-DE" sz="1867" dirty="0"/>
              <a:t>Use </a:t>
            </a:r>
            <a:r>
              <a:rPr lang="de-DE" sz="1867" dirty="0" err="1"/>
              <a:t>of</a:t>
            </a:r>
            <a:r>
              <a:rPr lang="de-DE" sz="1867" dirty="0"/>
              <a:t> </a:t>
            </a:r>
            <a:r>
              <a:rPr lang="de-DE" sz="1867" dirty="0" err="1"/>
              <a:t>appropriate</a:t>
            </a:r>
            <a:r>
              <a:rPr lang="de-DE" sz="1867" dirty="0"/>
              <a:t> </a:t>
            </a:r>
            <a:r>
              <a:rPr lang="de-DE" sz="1867" dirty="0" err="1"/>
              <a:t>techniques</a:t>
            </a:r>
            <a:r>
              <a:rPr lang="de-DE" sz="1867" dirty="0"/>
              <a:t> and </a:t>
            </a:r>
            <a:r>
              <a:rPr lang="de-DE" sz="1867" dirty="0" err="1"/>
              <a:t>processes</a:t>
            </a:r>
            <a:endParaRPr lang="de-DE" sz="1867" dirty="0"/>
          </a:p>
          <a:p>
            <a:pPr marL="457121" lvl="1" indent="0">
              <a:buNone/>
            </a:pPr>
            <a:endParaRPr lang="de-DE" sz="1867" dirty="0"/>
          </a:p>
          <a:p>
            <a:pPr marL="457121" lvl="1" indent="0">
              <a:buNone/>
            </a:pPr>
            <a:r>
              <a:rPr lang="de-DE" sz="1867" b="1" dirty="0"/>
              <a:t>Mentoring Manager: </a:t>
            </a:r>
          </a:p>
          <a:p>
            <a:pPr lvl="1"/>
            <a:r>
              <a:rPr lang="de-DE" sz="1867" dirty="0" err="1"/>
              <a:t>Ongoing</a:t>
            </a:r>
            <a:r>
              <a:rPr lang="de-DE" sz="1867" dirty="0"/>
              <a:t> support </a:t>
            </a:r>
            <a:r>
              <a:rPr lang="de-DE" sz="1867" dirty="0" err="1"/>
              <a:t>for</a:t>
            </a:r>
            <a:r>
              <a:rPr lang="de-DE" sz="1867" dirty="0"/>
              <a:t> </a:t>
            </a:r>
            <a:r>
              <a:rPr lang="de-DE" sz="1867" dirty="0" err="1"/>
              <a:t>mentors</a:t>
            </a:r>
            <a:r>
              <a:rPr lang="de-DE" sz="1867" dirty="0"/>
              <a:t> and </a:t>
            </a:r>
            <a:r>
              <a:rPr lang="de-DE" sz="1867" dirty="0" err="1"/>
              <a:t>mentees</a:t>
            </a:r>
            <a:endParaRPr lang="de-DE" sz="1867" dirty="0"/>
          </a:p>
          <a:p>
            <a:pPr lvl="1"/>
            <a:r>
              <a:rPr lang="de-DE" sz="1867" dirty="0" err="1"/>
              <a:t>Selection</a:t>
            </a:r>
            <a:r>
              <a:rPr lang="de-DE" sz="1867" dirty="0"/>
              <a:t> and </a:t>
            </a:r>
            <a:r>
              <a:rPr lang="de-DE" sz="1867" dirty="0" err="1"/>
              <a:t>matching</a:t>
            </a:r>
            <a:endParaRPr lang="de-DE" sz="1867" dirty="0"/>
          </a:p>
          <a:p>
            <a:pPr lvl="1"/>
            <a:r>
              <a:rPr lang="de-DE" sz="1867" dirty="0"/>
              <a:t>Monitoring and </a:t>
            </a:r>
            <a:r>
              <a:rPr lang="de-DE" sz="1867" dirty="0" err="1"/>
              <a:t>evaluation</a:t>
            </a:r>
            <a:endParaRPr lang="de-DE" sz="1867" dirty="0"/>
          </a:p>
          <a:p>
            <a:pPr marL="457121" lvl="1" indent="0">
              <a:buNone/>
            </a:pPr>
            <a:endParaRPr lang="de-DE" dirty="0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F9578F75-62EE-85C4-E35F-B111759E4C3C}"/>
              </a:ext>
            </a:extLst>
          </p:cNvPr>
          <p:cNvGrpSpPr/>
          <p:nvPr/>
        </p:nvGrpSpPr>
        <p:grpSpPr>
          <a:xfrm>
            <a:off x="7105631" y="1550125"/>
            <a:ext cx="4456015" cy="4038575"/>
            <a:chOff x="6672064" y="1340768"/>
            <a:chExt cx="4392488" cy="4032448"/>
          </a:xfrm>
        </p:grpSpPr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55C77AD0-A416-BB5E-DE1B-9F3C342B62EB}"/>
                </a:ext>
              </a:extLst>
            </p:cNvPr>
            <p:cNvGrpSpPr/>
            <p:nvPr/>
          </p:nvGrpSpPr>
          <p:grpSpPr>
            <a:xfrm>
              <a:off x="6672064" y="1340768"/>
              <a:ext cx="4392488" cy="4032448"/>
              <a:chOff x="7248128" y="2088279"/>
              <a:chExt cx="4392488" cy="4032448"/>
            </a:xfrm>
          </p:grpSpPr>
          <p:sp>
            <p:nvSpPr>
              <p:cNvPr id="16" name="Ellipse 70">
                <a:extLst>
                  <a:ext uri="{FF2B5EF4-FFF2-40B4-BE49-F238E27FC236}">
                    <a16:creationId xmlns:a16="http://schemas.microsoft.com/office/drawing/2014/main" id="{1A67C329-73BA-C92D-5268-DF0EC555695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8545265" y="2088279"/>
                <a:ext cx="1980000" cy="1980000"/>
              </a:xfrm>
              <a:prstGeom prst="ellipse">
                <a:avLst/>
              </a:prstGeom>
              <a:solidFill>
                <a:srgbClr val="FAD108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121920" tIns="60960" rIns="121920" bIns="6096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de-DE" sz="2400" dirty="0" err="1"/>
              </a:p>
            </p:txBody>
          </p:sp>
          <p:sp>
            <p:nvSpPr>
              <p:cNvPr id="17" name="Ellipse 72">
                <a:extLst>
                  <a:ext uri="{FF2B5EF4-FFF2-40B4-BE49-F238E27FC236}">
                    <a16:creationId xmlns:a16="http://schemas.microsoft.com/office/drawing/2014/main" id="{641FCF52-5C55-84FD-9333-CAB73E16850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9660616" y="4140727"/>
                <a:ext cx="1980000" cy="1980000"/>
              </a:xfrm>
              <a:prstGeom prst="ellipse">
                <a:avLst/>
              </a:prstGeom>
              <a:solidFill>
                <a:srgbClr val="DEE7EB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121920" tIns="60960" rIns="121920" bIns="6096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de-DE" sz="2400" dirty="0" err="1"/>
              </a:p>
            </p:txBody>
          </p:sp>
          <p:sp>
            <p:nvSpPr>
              <p:cNvPr id="18" name="Ellipse 73">
                <a:extLst>
                  <a:ext uri="{FF2B5EF4-FFF2-40B4-BE49-F238E27FC236}">
                    <a16:creationId xmlns:a16="http://schemas.microsoft.com/office/drawing/2014/main" id="{4947A6F6-A96C-D5E7-FAF3-261C387DA85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248128" y="4140727"/>
                <a:ext cx="1980000" cy="1980000"/>
              </a:xfrm>
              <a:prstGeom prst="ellipse">
                <a:avLst/>
              </a:prstGeom>
              <a:solidFill>
                <a:srgbClr val="F5B943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121920" tIns="60960" rIns="121920" bIns="6096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de-DE" sz="2400" dirty="0" err="1"/>
              </a:p>
            </p:txBody>
          </p:sp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7D9100AE-AFEE-6AA5-F05B-6A90BABEC1A7}"/>
                  </a:ext>
                </a:extLst>
              </p:cNvPr>
              <p:cNvSpPr txBox="1"/>
              <p:nvPr/>
            </p:nvSpPr>
            <p:spPr>
              <a:xfrm>
                <a:off x="8695955" y="2700127"/>
                <a:ext cx="1678619" cy="3790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867" b="1" dirty="0" err="1"/>
                  <a:t>Mentee</a:t>
                </a:r>
                <a:endParaRPr lang="de-DE" sz="1867" b="1" dirty="0"/>
              </a:p>
            </p:txBody>
          </p:sp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C9F15DC3-8D01-F5C7-5E7E-98E3D3606EE1}"/>
                  </a:ext>
                </a:extLst>
              </p:cNvPr>
              <p:cNvSpPr txBox="1"/>
              <p:nvPr/>
            </p:nvSpPr>
            <p:spPr>
              <a:xfrm>
                <a:off x="9811306" y="4754316"/>
                <a:ext cx="1678619" cy="6659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867" b="1" dirty="0"/>
                  <a:t>Mentoring Manager</a:t>
                </a:r>
              </a:p>
            </p:txBody>
          </p:sp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E021D552-0E52-2DAB-13E4-15EF1D524420}"/>
                  </a:ext>
                </a:extLst>
              </p:cNvPr>
              <p:cNvSpPr txBox="1"/>
              <p:nvPr/>
            </p:nvSpPr>
            <p:spPr>
              <a:xfrm>
                <a:off x="7398818" y="4752575"/>
                <a:ext cx="1678619" cy="3790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867" b="1" dirty="0"/>
                  <a:t>Mentor</a:t>
                </a:r>
              </a:p>
            </p:txBody>
          </p:sp>
        </p:grpSp>
        <p:cxnSp>
          <p:nvCxnSpPr>
            <p:cNvPr id="13" name="Gerade Verbindung mit Pfeil 12">
              <a:extLst>
                <a:ext uri="{FF2B5EF4-FFF2-40B4-BE49-F238E27FC236}">
                  <a16:creationId xmlns:a16="http://schemas.microsoft.com/office/drawing/2014/main" id="{FB39412B-2D39-4D95-0E43-53DEE6861214}"/>
                </a:ext>
              </a:extLst>
            </p:cNvPr>
            <p:cNvCxnSpPr/>
            <p:nvPr/>
          </p:nvCxnSpPr>
          <p:spPr bwMode="auto">
            <a:xfrm flipH="1" flipV="1">
              <a:off x="8652064" y="4333803"/>
              <a:ext cx="432488" cy="6938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rgbClr val="003882"/>
              </a:solidFill>
              <a:prstDash val="solid"/>
              <a:round/>
              <a:headEnd type="triangle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E129E906-0858-05E9-0132-DDFF2DFEEEFD}"/>
                </a:ext>
              </a:extLst>
            </p:cNvPr>
            <p:cNvCxnSpPr/>
            <p:nvPr/>
          </p:nvCxnSpPr>
          <p:spPr bwMode="auto">
            <a:xfrm flipH="1" flipV="1">
              <a:off x="9518146" y="3106891"/>
              <a:ext cx="287039" cy="35432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rgbClr val="003882"/>
              </a:solidFill>
              <a:prstDash val="solid"/>
              <a:round/>
              <a:headEnd type="triangle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Gerade Verbindung mit Pfeil 14">
              <a:extLst>
                <a:ext uri="{FF2B5EF4-FFF2-40B4-BE49-F238E27FC236}">
                  <a16:creationId xmlns:a16="http://schemas.microsoft.com/office/drawing/2014/main" id="{86473808-F546-653D-DB0F-868FE58C2707}"/>
                </a:ext>
              </a:extLst>
            </p:cNvPr>
            <p:cNvCxnSpPr/>
            <p:nvPr/>
          </p:nvCxnSpPr>
          <p:spPr bwMode="auto">
            <a:xfrm flipV="1">
              <a:off x="8037168" y="3106891"/>
              <a:ext cx="327857" cy="425364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rgbClr val="003882"/>
              </a:solidFill>
              <a:prstDash val="solid"/>
              <a:round/>
              <a:headEnd type="triangle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063062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3-Stage-Model </a:t>
            </a:r>
            <a:r>
              <a:rPr lang="de-DE" b="0" dirty="0"/>
              <a:t>(B. Garvey)</a:t>
            </a:r>
            <a:endParaRPr lang="en-I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0355" y="1320954"/>
            <a:ext cx="10932117" cy="166770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1867" dirty="0"/>
              <a:t>Mentoring </a:t>
            </a:r>
            <a:r>
              <a:rPr lang="de-DE" sz="1867" dirty="0" err="1"/>
              <a:t>involves</a:t>
            </a:r>
            <a:r>
              <a:rPr lang="de-DE" sz="1867" dirty="0"/>
              <a:t> a </a:t>
            </a:r>
            <a:r>
              <a:rPr lang="de-DE" sz="1867" dirty="0" err="1"/>
              <a:t>number</a:t>
            </a:r>
            <a:r>
              <a:rPr lang="de-DE" sz="1867" dirty="0"/>
              <a:t> </a:t>
            </a:r>
            <a:r>
              <a:rPr lang="de-DE" sz="1867" dirty="0" err="1"/>
              <a:t>of</a:t>
            </a:r>
            <a:r>
              <a:rPr lang="de-DE" sz="1867" dirty="0"/>
              <a:t> </a:t>
            </a:r>
            <a:r>
              <a:rPr lang="de-DE" sz="1867" dirty="0" err="1"/>
              <a:t>processes</a:t>
            </a:r>
            <a:r>
              <a:rPr lang="de-DE" sz="1867" dirty="0"/>
              <a:t>. Different </a:t>
            </a:r>
            <a:r>
              <a:rPr lang="de-DE" sz="1867" dirty="0" err="1"/>
              <a:t>mentors</a:t>
            </a:r>
            <a:r>
              <a:rPr lang="de-DE" sz="1867" dirty="0"/>
              <a:t> </a:t>
            </a:r>
            <a:r>
              <a:rPr lang="de-DE" sz="1867" dirty="0" err="1"/>
              <a:t>have</a:t>
            </a:r>
            <a:r>
              <a:rPr lang="de-DE" sz="1867" dirty="0"/>
              <a:t> different </a:t>
            </a:r>
            <a:r>
              <a:rPr lang="de-DE" sz="1867" dirty="0" err="1"/>
              <a:t>strengths</a:t>
            </a:r>
            <a:r>
              <a:rPr lang="de-DE" sz="1867" dirty="0"/>
              <a:t> and </a:t>
            </a:r>
            <a:r>
              <a:rPr lang="de-DE" sz="1867" dirty="0" err="1"/>
              <a:t>work</a:t>
            </a:r>
            <a:r>
              <a:rPr lang="de-DE" sz="1867" dirty="0"/>
              <a:t> in different </a:t>
            </a:r>
            <a:r>
              <a:rPr lang="de-DE" sz="1867" dirty="0" err="1"/>
              <a:t>ways</a:t>
            </a:r>
            <a:r>
              <a:rPr lang="de-DE" sz="1867" dirty="0"/>
              <a:t>. </a:t>
            </a:r>
            <a:r>
              <a:rPr lang="de-DE" sz="1867" dirty="0" err="1"/>
              <a:t>Regardless</a:t>
            </a:r>
            <a:r>
              <a:rPr lang="de-DE" sz="1867" dirty="0"/>
              <a:t> </a:t>
            </a:r>
            <a:r>
              <a:rPr lang="de-DE" sz="1867" dirty="0" err="1"/>
              <a:t>of</a:t>
            </a:r>
            <a:r>
              <a:rPr lang="de-DE" sz="1867" dirty="0"/>
              <a:t> </a:t>
            </a:r>
            <a:r>
              <a:rPr lang="de-DE" sz="1867" dirty="0" err="1"/>
              <a:t>which</a:t>
            </a:r>
            <a:r>
              <a:rPr lang="de-DE" sz="1867" dirty="0"/>
              <a:t> </a:t>
            </a:r>
            <a:r>
              <a:rPr lang="de-DE" sz="1867" dirty="0" err="1"/>
              <a:t>approach</a:t>
            </a:r>
            <a:r>
              <a:rPr lang="de-DE" sz="1867" dirty="0"/>
              <a:t> </a:t>
            </a:r>
            <a:r>
              <a:rPr lang="de-DE" sz="1867" dirty="0" err="1"/>
              <a:t>or</a:t>
            </a:r>
            <a:r>
              <a:rPr lang="de-DE" sz="1867" dirty="0"/>
              <a:t> style </a:t>
            </a:r>
            <a:r>
              <a:rPr lang="de-DE" sz="1867" dirty="0" err="1"/>
              <a:t>you</a:t>
            </a:r>
            <a:r>
              <a:rPr lang="de-DE" sz="1867" dirty="0"/>
              <a:t> </a:t>
            </a:r>
            <a:r>
              <a:rPr lang="de-DE" sz="1867" dirty="0" err="1"/>
              <a:t>use</a:t>
            </a:r>
            <a:r>
              <a:rPr lang="de-DE" sz="1867" dirty="0"/>
              <a:t>, </a:t>
            </a:r>
            <a:r>
              <a:rPr lang="de-DE" sz="1867" dirty="0" err="1"/>
              <a:t>you</a:t>
            </a:r>
            <a:r>
              <a:rPr lang="de-DE" sz="1867" dirty="0"/>
              <a:t> </a:t>
            </a:r>
            <a:r>
              <a:rPr lang="de-DE" sz="1867" dirty="0" err="1"/>
              <a:t>might</a:t>
            </a:r>
            <a:r>
              <a:rPr lang="de-DE" sz="1867" dirty="0"/>
              <a:t> </a:t>
            </a:r>
            <a:r>
              <a:rPr lang="de-DE" sz="1867" dirty="0" err="1"/>
              <a:t>want</a:t>
            </a:r>
            <a:r>
              <a:rPr lang="de-DE" sz="1867" dirty="0"/>
              <a:t> </a:t>
            </a:r>
            <a:r>
              <a:rPr lang="de-DE" sz="1867" dirty="0" err="1"/>
              <a:t>to</a:t>
            </a:r>
            <a:r>
              <a:rPr lang="de-DE" sz="1867" dirty="0"/>
              <a:t> </a:t>
            </a:r>
            <a:r>
              <a:rPr lang="de-DE" sz="1867" dirty="0" err="1"/>
              <a:t>work</a:t>
            </a:r>
            <a:r>
              <a:rPr lang="de-DE" sz="1867" dirty="0"/>
              <a:t> </a:t>
            </a:r>
            <a:r>
              <a:rPr lang="de-DE" sz="1867" dirty="0" err="1"/>
              <a:t>within</a:t>
            </a:r>
            <a:r>
              <a:rPr lang="de-DE" sz="1867" dirty="0"/>
              <a:t> a </a:t>
            </a:r>
            <a:r>
              <a:rPr lang="de-DE" sz="1867" dirty="0" err="1"/>
              <a:t>framework</a:t>
            </a:r>
            <a:r>
              <a:rPr lang="de-DE" sz="1867" dirty="0"/>
              <a:t> </a:t>
            </a:r>
            <a:r>
              <a:rPr lang="de-DE" sz="1867" dirty="0" err="1"/>
              <a:t>to</a:t>
            </a:r>
            <a:r>
              <a:rPr lang="de-DE" sz="1867" dirty="0"/>
              <a:t> </a:t>
            </a:r>
            <a:r>
              <a:rPr lang="de-DE" sz="1867" dirty="0" err="1"/>
              <a:t>offer</a:t>
            </a:r>
            <a:r>
              <a:rPr lang="de-DE" sz="1867" dirty="0"/>
              <a:t> </a:t>
            </a:r>
            <a:r>
              <a:rPr lang="de-DE" sz="1867" dirty="0" err="1"/>
              <a:t>the</a:t>
            </a:r>
            <a:r>
              <a:rPr lang="de-DE" sz="1867" dirty="0"/>
              <a:t> </a:t>
            </a:r>
            <a:r>
              <a:rPr lang="de-DE" sz="1867" dirty="0" err="1"/>
              <a:t>mentee</a:t>
            </a:r>
            <a:r>
              <a:rPr lang="de-DE" sz="1867" dirty="0"/>
              <a:t> </a:t>
            </a:r>
            <a:r>
              <a:rPr lang="de-DE" sz="1867" dirty="0" err="1"/>
              <a:t>the</a:t>
            </a:r>
            <a:r>
              <a:rPr lang="de-DE" sz="1867" dirty="0"/>
              <a:t> </a:t>
            </a:r>
            <a:r>
              <a:rPr lang="de-DE" sz="1867" dirty="0" err="1"/>
              <a:t>most</a:t>
            </a:r>
            <a:r>
              <a:rPr lang="de-DE" sz="1867" dirty="0"/>
              <a:t> </a:t>
            </a:r>
            <a:r>
              <a:rPr lang="de-DE" sz="1867" dirty="0" err="1"/>
              <a:t>help</a:t>
            </a:r>
            <a:r>
              <a:rPr lang="de-DE" sz="1867" dirty="0"/>
              <a:t> possible.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E62A6107-04A4-E795-B128-08446AE9A7D3}"/>
              </a:ext>
            </a:extLst>
          </p:cNvPr>
          <p:cNvGrpSpPr/>
          <p:nvPr/>
        </p:nvGrpSpPr>
        <p:grpSpPr>
          <a:xfrm>
            <a:off x="2766421" y="3222179"/>
            <a:ext cx="6782183" cy="2852369"/>
            <a:chOff x="2495600" y="3033176"/>
            <a:chExt cx="7281890" cy="312066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4B1FD27-D324-BE0C-173B-75E5B2FA8F51}"/>
                </a:ext>
              </a:extLst>
            </p:cNvPr>
            <p:cNvSpPr/>
            <p:nvPr/>
          </p:nvSpPr>
          <p:spPr bwMode="auto">
            <a:xfrm>
              <a:off x="4007768" y="3933056"/>
              <a:ext cx="4194775" cy="1799406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133" dirty="0" err="1">
                <a:latin typeface="Arial" charset="0"/>
              </a:endParaRPr>
            </a:p>
          </p:txBody>
        </p:sp>
        <p:sp>
          <p:nvSpPr>
            <p:cNvPr id="6" name="Ellipse 70">
              <a:extLst>
                <a:ext uri="{FF2B5EF4-FFF2-40B4-BE49-F238E27FC236}">
                  <a16:creationId xmlns:a16="http://schemas.microsoft.com/office/drawing/2014/main" id="{6302160B-F21D-ED8B-F8EC-18F4EC66054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088881" y="3033176"/>
              <a:ext cx="1980000" cy="1980000"/>
            </a:xfrm>
            <a:prstGeom prst="ellipse">
              <a:avLst/>
            </a:prstGeom>
            <a:solidFill>
              <a:srgbClr val="FAD108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 sz="2400" dirty="0" err="1"/>
            </a:p>
          </p:txBody>
        </p:sp>
        <p:sp>
          <p:nvSpPr>
            <p:cNvPr id="7" name="Ellipse 72">
              <a:extLst>
                <a:ext uri="{FF2B5EF4-FFF2-40B4-BE49-F238E27FC236}">
                  <a16:creationId xmlns:a16="http://schemas.microsoft.com/office/drawing/2014/main" id="{E5CDB597-D3E7-0FAA-6C67-A2DD3F08946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6400" y="4173844"/>
              <a:ext cx="1980000" cy="1980000"/>
            </a:xfrm>
            <a:prstGeom prst="ellipse">
              <a:avLst/>
            </a:prstGeom>
            <a:solidFill>
              <a:srgbClr val="F9971D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 sz="2400" dirty="0" err="1"/>
            </a:p>
          </p:txBody>
        </p:sp>
        <p:sp>
          <p:nvSpPr>
            <p:cNvPr id="8" name="Ellipse 73">
              <a:extLst>
                <a:ext uri="{FF2B5EF4-FFF2-40B4-BE49-F238E27FC236}">
                  <a16:creationId xmlns:a16="http://schemas.microsoft.com/office/drawing/2014/main" id="{E82F0198-93BD-BFE7-4668-17220A4FCAD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495600" y="4173844"/>
              <a:ext cx="1980000" cy="1980000"/>
            </a:xfrm>
            <a:prstGeom prst="ellipse">
              <a:avLst/>
            </a:prstGeom>
            <a:solidFill>
              <a:srgbClr val="F5B943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 sz="2400" dirty="0" err="1"/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F0A0EF56-901B-B312-0ECF-EE7D5F4E40F9}"/>
                </a:ext>
              </a:extLst>
            </p:cNvPr>
            <p:cNvSpPr txBox="1"/>
            <p:nvPr/>
          </p:nvSpPr>
          <p:spPr>
            <a:xfrm>
              <a:off x="5239572" y="3645023"/>
              <a:ext cx="1678619" cy="7297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de-DE" sz="1867" b="1" dirty="0"/>
                <a:t>I. Exploration</a:t>
              </a:r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DFB7ECF0-C3FD-4B26-64C3-058BD5771517}"/>
                </a:ext>
              </a:extLst>
            </p:cNvPr>
            <p:cNvSpPr txBox="1"/>
            <p:nvPr/>
          </p:nvSpPr>
          <p:spPr>
            <a:xfrm>
              <a:off x="7646895" y="4787434"/>
              <a:ext cx="2130595" cy="7297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de-DE" sz="1867" b="1" dirty="0"/>
                <a:t>II. New Understanding</a:t>
              </a:r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62BBA77A-F005-BB4B-4D78-1A73338B4ED8}"/>
                </a:ext>
              </a:extLst>
            </p:cNvPr>
            <p:cNvSpPr txBox="1"/>
            <p:nvPr/>
          </p:nvSpPr>
          <p:spPr>
            <a:xfrm>
              <a:off x="2582904" y="4787432"/>
              <a:ext cx="1795072" cy="7297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de-DE" sz="1867" b="1" dirty="0"/>
                <a:t>III. Action </a:t>
              </a:r>
              <a:r>
                <a:rPr lang="de-DE" sz="1867" b="1" dirty="0" err="1"/>
                <a:t>Planning</a:t>
              </a:r>
              <a:endParaRPr lang="de-DE" sz="1867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409837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3-Stage-Model </a:t>
            </a:r>
            <a:r>
              <a:rPr lang="de-DE" b="0" dirty="0"/>
              <a:t>(B. Garvey)</a:t>
            </a:r>
            <a:endParaRPr lang="en-I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0356" y="1320953"/>
            <a:ext cx="7062473" cy="481952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»The model can be used in different ways: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To think about what mentoring involves and to assess yourself as a mentor.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As a timetable for a meeting to work through the phases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As a map of the mentoring process - to see what points have already been covered and what still needs to be addressed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To review the mentoring relationship over time as the mentee moves towards achieving the goals set at the beginning of the relationship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To improve the shared understanding of the mentoring process and the mentoring relationship, and to develop the mentee's ability to apply the model independently.«</a:t>
            </a:r>
          </a:p>
          <a:p>
            <a:pPr marL="457121" lvl="1" indent="0">
              <a:lnSpc>
                <a:spcPct val="150000"/>
              </a:lnSpc>
              <a:buNone/>
            </a:pP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600" i="1" dirty="0">
                <a:latin typeface="Arial" panose="020B0604020202020204" pitchFamily="34" charset="0"/>
                <a:cs typeface="Arial" panose="020B0604020202020204" pitchFamily="34" charset="0"/>
              </a:rPr>
              <a:t>Garvey, B. (1998:31)</a:t>
            </a:r>
          </a:p>
          <a:p>
            <a:pPr marL="457121" lvl="1" indent="0">
              <a:lnSpc>
                <a:spcPct val="150000"/>
              </a:lnSpc>
              <a:buNone/>
            </a:pP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3E95E4BE-97D2-740C-0F1E-3131E6B6FA7D}"/>
              </a:ext>
            </a:extLst>
          </p:cNvPr>
          <p:cNvGrpSpPr/>
          <p:nvPr/>
        </p:nvGrpSpPr>
        <p:grpSpPr>
          <a:xfrm>
            <a:off x="7368369" y="1522183"/>
            <a:ext cx="4629423" cy="2556203"/>
            <a:chOff x="6384032" y="1844824"/>
            <a:chExt cx="5353546" cy="2880320"/>
          </a:xfrm>
        </p:grpSpPr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E78B3CAA-21EA-E62C-435D-C6DD3772A441}"/>
                </a:ext>
              </a:extLst>
            </p:cNvPr>
            <p:cNvSpPr/>
            <p:nvPr/>
          </p:nvSpPr>
          <p:spPr bwMode="auto">
            <a:xfrm>
              <a:off x="6384032" y="1844824"/>
              <a:ext cx="5328592" cy="288032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133" dirty="0" err="1">
                <a:latin typeface="Arial" charset="0"/>
              </a:endParaRPr>
            </a:p>
          </p:txBody>
        </p:sp>
        <p:grpSp>
          <p:nvGrpSpPr>
            <p:cNvPr id="24" name="Gruppieren 23">
              <a:extLst>
                <a:ext uri="{FF2B5EF4-FFF2-40B4-BE49-F238E27FC236}">
                  <a16:creationId xmlns:a16="http://schemas.microsoft.com/office/drawing/2014/main" id="{A0845C55-954B-8616-EDC1-BDDAF56C06A7}"/>
                </a:ext>
              </a:extLst>
            </p:cNvPr>
            <p:cNvGrpSpPr/>
            <p:nvPr/>
          </p:nvGrpSpPr>
          <p:grpSpPr>
            <a:xfrm>
              <a:off x="6528048" y="2040414"/>
              <a:ext cx="5209530" cy="2324690"/>
              <a:chOff x="2719266" y="3033176"/>
              <a:chExt cx="6946039" cy="3120668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8048BAAF-DC32-44E0-9B4F-DD53C18E30E5}"/>
                  </a:ext>
                </a:extLst>
              </p:cNvPr>
              <p:cNvSpPr/>
              <p:nvPr/>
            </p:nvSpPr>
            <p:spPr bwMode="auto">
              <a:xfrm>
                <a:off x="4007768" y="3933056"/>
                <a:ext cx="4194775" cy="179940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121920" tIns="60960" rIns="121920" bIns="6096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12191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133" dirty="0" err="1">
                  <a:latin typeface="Arial" charset="0"/>
                </a:endParaRPr>
              </a:p>
            </p:txBody>
          </p:sp>
          <p:sp>
            <p:nvSpPr>
              <p:cNvPr id="26" name="Ellipse 70">
                <a:extLst>
                  <a:ext uri="{FF2B5EF4-FFF2-40B4-BE49-F238E27FC236}">
                    <a16:creationId xmlns:a16="http://schemas.microsoft.com/office/drawing/2014/main" id="{47F4CFCF-1EB7-16EC-48D1-DA99C7198C9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88881" y="3033176"/>
                <a:ext cx="1980000" cy="1980000"/>
              </a:xfrm>
              <a:prstGeom prst="ellipse">
                <a:avLst/>
              </a:prstGeom>
              <a:solidFill>
                <a:srgbClr val="FAD108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121920" tIns="60960" rIns="121920" bIns="6096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de-DE" sz="2400" dirty="0" err="1"/>
              </a:p>
            </p:txBody>
          </p:sp>
          <p:sp>
            <p:nvSpPr>
              <p:cNvPr id="27" name="Ellipse 72">
                <a:extLst>
                  <a:ext uri="{FF2B5EF4-FFF2-40B4-BE49-F238E27FC236}">
                    <a16:creationId xmlns:a16="http://schemas.microsoft.com/office/drawing/2014/main" id="{086B525F-A84A-5101-9CCE-69B50CAA19E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483575" y="4173844"/>
                <a:ext cx="1980000" cy="1980000"/>
              </a:xfrm>
              <a:prstGeom prst="ellipse">
                <a:avLst/>
              </a:prstGeom>
              <a:solidFill>
                <a:srgbClr val="F9971D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121920" tIns="60960" rIns="121920" bIns="6096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de-DE" sz="2400" dirty="0" err="1"/>
              </a:p>
            </p:txBody>
          </p:sp>
          <p:sp>
            <p:nvSpPr>
              <p:cNvPr id="28" name="Ellipse 73">
                <a:extLst>
                  <a:ext uri="{FF2B5EF4-FFF2-40B4-BE49-F238E27FC236}">
                    <a16:creationId xmlns:a16="http://schemas.microsoft.com/office/drawing/2014/main" id="{DE240FD0-7FFE-3EB7-4293-D6466B95E44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19266" y="4173844"/>
                <a:ext cx="1980000" cy="1980000"/>
              </a:xfrm>
              <a:prstGeom prst="ellipse">
                <a:avLst/>
              </a:prstGeom>
              <a:solidFill>
                <a:srgbClr val="F5B943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121920" tIns="60960" rIns="121920" bIns="6096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de-DE" sz="2400" dirty="0" err="1"/>
              </a:p>
            </p:txBody>
          </p:sp>
          <p:sp>
            <p:nvSpPr>
              <p:cNvPr id="29" name="Textfeld 28">
                <a:extLst>
                  <a:ext uri="{FF2B5EF4-FFF2-40B4-BE49-F238E27FC236}">
                    <a16:creationId xmlns:a16="http://schemas.microsoft.com/office/drawing/2014/main" id="{B1B646A9-8694-11BB-7FE5-938F7F5C7327}"/>
                  </a:ext>
                </a:extLst>
              </p:cNvPr>
              <p:cNvSpPr txBox="1"/>
              <p:nvPr/>
            </p:nvSpPr>
            <p:spPr>
              <a:xfrm>
                <a:off x="5088881" y="3481825"/>
                <a:ext cx="1980001" cy="4499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333" b="1"/>
                  <a:t>I. Exploration</a:t>
                </a:r>
              </a:p>
            </p:txBody>
          </p:sp>
          <p:sp>
            <p:nvSpPr>
              <p:cNvPr id="30" name="Textfeld 29">
                <a:extLst>
                  <a:ext uri="{FF2B5EF4-FFF2-40B4-BE49-F238E27FC236}">
                    <a16:creationId xmlns:a16="http://schemas.microsoft.com/office/drawing/2014/main" id="{E54A1793-ED53-F629-300A-0F9B11F1C6FB}"/>
                  </a:ext>
                </a:extLst>
              </p:cNvPr>
              <p:cNvSpPr txBox="1"/>
              <p:nvPr/>
            </p:nvSpPr>
            <p:spPr>
              <a:xfrm>
                <a:off x="7286353" y="4640549"/>
                <a:ext cx="2378952" cy="7601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333" b="1"/>
                  <a:t>II. New Understanding</a:t>
                </a:r>
              </a:p>
            </p:txBody>
          </p:sp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7BA873D1-4AF6-5E3B-CE59-566800E7ED61}"/>
                  </a:ext>
                </a:extLst>
              </p:cNvPr>
              <p:cNvSpPr txBox="1"/>
              <p:nvPr/>
            </p:nvSpPr>
            <p:spPr>
              <a:xfrm>
                <a:off x="2808184" y="4624229"/>
                <a:ext cx="1795073" cy="7601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333" b="1"/>
                  <a:t>III. Action</a:t>
                </a:r>
                <a:br>
                  <a:rPr lang="en-GB" sz="1333" b="1"/>
                </a:br>
                <a:r>
                  <a:rPr lang="en-GB" sz="1333" b="1"/>
                  <a:t>Planning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62479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e">
  <a:themeElements>
    <a:clrScheme name="">
      <a:dk1>
        <a:srgbClr val="000000"/>
      </a:dk1>
      <a:lt1>
        <a:srgbClr val="FFFFFF"/>
      </a:lt1>
      <a:dk2>
        <a:srgbClr val="1E1E1C"/>
      </a:dk2>
      <a:lt2>
        <a:srgbClr val="0F3C74"/>
      </a:lt2>
      <a:accent1>
        <a:srgbClr val="0F3C74"/>
      </a:accent1>
      <a:accent2>
        <a:srgbClr val="D8222C"/>
      </a:accent2>
      <a:accent3>
        <a:srgbClr val="3EAF79"/>
      </a:accent3>
      <a:accent4>
        <a:srgbClr val="FFC000"/>
      </a:accent4>
      <a:accent5>
        <a:srgbClr val="0F3C74"/>
      </a:accent5>
      <a:accent6>
        <a:srgbClr val="3EAF79"/>
      </a:accent6>
      <a:hlink>
        <a:srgbClr val="0F3C74"/>
      </a:hlink>
      <a:folHlink>
        <a:srgbClr val="954F72"/>
      </a:folHlink>
    </a:clrScheme>
    <a:fontScheme name="Egendefinert 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mal_EØSMidlene.potx" id="{2877A2A8-6D65-4BE8-A3B9-A911333E1F70}" vid="{D3D72181-B44E-471C-A438-738F633005D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1283</Words>
  <Application>Microsoft Macintosh PowerPoint</Application>
  <PresentationFormat>Breitbild</PresentationFormat>
  <Paragraphs>255</Paragraphs>
  <Slides>15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9" baseType="lpstr">
      <vt:lpstr>Arial</vt:lpstr>
      <vt:lpstr>Calibri</vt:lpstr>
      <vt:lpstr>HelveticaNeueLTStd-Lt</vt:lpstr>
      <vt:lpstr>Office-theme</vt:lpstr>
      <vt:lpstr>Mentor Workshop – Induction   </vt:lpstr>
      <vt:lpstr>Agenda</vt:lpstr>
      <vt:lpstr>Introductions</vt:lpstr>
      <vt:lpstr>Who are...</vt:lpstr>
      <vt:lpstr>What our mentees wish for</vt:lpstr>
      <vt:lpstr>Our approach to mentoring</vt:lpstr>
      <vt:lpstr>Roles and Responsibilities</vt:lpstr>
      <vt:lpstr>3-Stage-Model (B. Garvey)</vt:lpstr>
      <vt:lpstr>3-Stage-Model (B. Garvey)</vt:lpstr>
      <vt:lpstr>Matching</vt:lpstr>
      <vt:lpstr>Exercise: Values</vt:lpstr>
      <vt:lpstr>Values &amp; Principles</vt:lpstr>
      <vt:lpstr>Techniques</vt:lpstr>
      <vt:lpstr>References and Suggested Reading  Alred, G. and Garvey, B. (1998) Mentoring. La Vergne: Management Pocketbooks (Management Pocketbooks).  Garvey, B. and Stokes, P. (2022) Coaching and mentoring : theory and practice. 4th edition. London: SAGE. Egan, G. (2018) The skilled helper : a client-centred approach. 2nd edition. EMEA edition. Australia: Cengage. Kline, N. (1997) Time to think: listening to ignite the human mind. London: Ward Lock. Megginson, D. and Clutterbuck, D. (2005) Techniques for Coaching and Mentoring. Oxford: Elsevier Butterworth-Heinemann Osterwalder, A. and Pigneur, Y. (2010) Business model generation : a handbook for visionaries, game changers, and challengers. Hoboken, N.J.: Wiley. Pegg, M. (2020) The Positive’s Encouragers Book: The art of encouraging people during our time on the planet. UK: The Strengths Organisation Ltd. Available from: &lt;https://www.thepositiveencourager.global/the-positive-encouragers-book /&gt;   </vt:lpstr>
      <vt:lpstr> More information: YES! Thinking Space  https://youngentrepreneurssucceed.com/thinking-space/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 Office-bruker</dc:creator>
  <cp:lastModifiedBy>Jörg Schoolmann</cp:lastModifiedBy>
  <cp:revision>223</cp:revision>
  <dcterms:created xsi:type="dcterms:W3CDTF">2017-09-27T10:52:39Z</dcterms:created>
  <dcterms:modified xsi:type="dcterms:W3CDTF">2022-12-02T08:27:31Z</dcterms:modified>
</cp:coreProperties>
</file>